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lvl="0">
      <a:defRPr lang="it-IT"/>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00A15C55-8517-42AA-B614-E9B94910E393}"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FF4E7"/>
          </a:solidFill>
        </a:fill>
      </a:tcStyle>
    </a:wholeTbl>
    <a:band1H>
      <a:tcStyle>
        <a:tcBdr/>
        <a:fill>
          <a:solidFill>
            <a:srgbClr val="FFE8CB"/>
          </a:solidFill>
        </a:fill>
      </a:tcStyle>
    </a:band1H>
    <a:band2H>
      <a:tcStyle>
        <a:tcBdr/>
      </a:tcStyle>
    </a:band2H>
    <a:band1V>
      <a:tcStyle>
        <a:tcBdr/>
        <a:fill>
          <a:solidFill>
            <a:srgbClr val="FFE8CB"/>
          </a:solidFill>
        </a:fill>
      </a:tcStyle>
    </a:band1V>
    <a:band2V>
      <a:tcStyle>
        <a:tcBdr/>
      </a:tcStyle>
    </a:band2V>
    <a:lastCol>
      <a:tcTxStyle b="on">
        <a:font>
          <a:latin typeface="+mn-lt"/>
          <a:ea typeface="+mn-ea"/>
          <a:cs typeface="+mn-cs"/>
        </a:font>
        <a:srgbClr val="FFFFFF"/>
      </a:tcTxStyle>
      <a:tcStyle>
        <a:tcBdr/>
        <a:fill>
          <a:solidFill>
            <a:srgbClr val="FFC000"/>
          </a:solidFill>
        </a:fill>
      </a:tcStyle>
    </a:lastCol>
    <a:firstCol>
      <a:tcTxStyle b="on">
        <a:font>
          <a:latin typeface="+mn-lt"/>
          <a:ea typeface="+mn-ea"/>
          <a:cs typeface="+mn-cs"/>
        </a:font>
        <a:srgbClr val="FFFFFF"/>
      </a:tcTxStyle>
      <a:tcStyle>
        <a:tcBdr/>
        <a:fill>
          <a:solidFill>
            <a:srgbClr val="FFC000"/>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FFC000"/>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FFC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A5282F-58DF-1C8E-AFBA-12C0AA090EC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6B8B71A-A0C4-95F5-FC3A-F096CDCC18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3C635A1-4AF0-4656-7ABC-A030A0BAB871}"/>
              </a:ext>
            </a:extLst>
          </p:cNvPr>
          <p:cNvSpPr>
            <a:spLocks noGrp="1"/>
          </p:cNvSpPr>
          <p:nvPr>
            <p:ph type="dt" sz="half" idx="10"/>
          </p:nvPr>
        </p:nvSpPr>
        <p:spPr/>
        <p:txBody>
          <a:bodyPr/>
          <a:lstStyle/>
          <a:p>
            <a:pPr lvl="0"/>
            <a:fld id="{E9BAAF5A-B19F-46B8-8F3D-E63DCB191CAD}" type="datetime1">
              <a:rPr lang="it-IT" smtClean="0"/>
              <a:pPr lvl="0"/>
              <a:t>12/12/2022</a:t>
            </a:fld>
            <a:endParaRPr lang="it-IT"/>
          </a:p>
        </p:txBody>
      </p:sp>
      <p:sp>
        <p:nvSpPr>
          <p:cNvPr id="5" name="Segnaposto piè di pagina 4">
            <a:extLst>
              <a:ext uri="{FF2B5EF4-FFF2-40B4-BE49-F238E27FC236}">
                <a16:creationId xmlns:a16="http://schemas.microsoft.com/office/drawing/2014/main" id="{F89FEDD7-DDF3-5D25-CFAA-82FDE09D0617}"/>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C48B597A-C964-6195-7979-45D65F61B50C}"/>
              </a:ext>
            </a:extLst>
          </p:cNvPr>
          <p:cNvSpPr>
            <a:spLocks noGrp="1"/>
          </p:cNvSpPr>
          <p:nvPr>
            <p:ph type="sldNum" sz="quarter" idx="12"/>
          </p:nvPr>
        </p:nvSpPr>
        <p:spPr/>
        <p:txBody>
          <a:bodyPr/>
          <a:lstStyle/>
          <a:p>
            <a:pPr lvl="0"/>
            <a:fld id="{EB850D48-5229-46A3-9EB2-2BD3EB6D257F}" type="slidenum">
              <a:rPr lang="it-IT" smtClean="0"/>
              <a:t>‹N›</a:t>
            </a:fld>
            <a:endParaRPr lang="it-IT"/>
          </a:p>
        </p:txBody>
      </p:sp>
    </p:spTree>
    <p:extLst>
      <p:ext uri="{BB962C8B-B14F-4D97-AF65-F5344CB8AC3E}">
        <p14:creationId xmlns:p14="http://schemas.microsoft.com/office/powerpoint/2010/main" val="3016018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727DB3-5EA3-879D-A08C-06AE085F656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95E6EF7-68B3-185E-F471-B3259770788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992639-46A7-C488-AB31-8ADB12F74027}"/>
              </a:ext>
            </a:extLst>
          </p:cNvPr>
          <p:cNvSpPr>
            <a:spLocks noGrp="1"/>
          </p:cNvSpPr>
          <p:nvPr>
            <p:ph type="dt" sz="half" idx="10"/>
          </p:nvPr>
        </p:nvSpPr>
        <p:spPr/>
        <p:txBody>
          <a:bodyPr/>
          <a:lstStyle/>
          <a:p>
            <a:pPr lvl="0"/>
            <a:fld id="{E073FAA4-1976-4B57-847C-2A481CAC1355}" type="datetime1">
              <a:rPr lang="it-IT" smtClean="0"/>
              <a:pPr lvl="0"/>
              <a:t>12/12/2022</a:t>
            </a:fld>
            <a:endParaRPr lang="it-IT"/>
          </a:p>
        </p:txBody>
      </p:sp>
      <p:sp>
        <p:nvSpPr>
          <p:cNvPr id="5" name="Segnaposto piè di pagina 4">
            <a:extLst>
              <a:ext uri="{FF2B5EF4-FFF2-40B4-BE49-F238E27FC236}">
                <a16:creationId xmlns:a16="http://schemas.microsoft.com/office/drawing/2014/main" id="{25FDD1D2-D5F9-ABFE-4949-FD42624E503E}"/>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4919F65B-A132-300F-2727-FBC9CFE4B2C0}"/>
              </a:ext>
            </a:extLst>
          </p:cNvPr>
          <p:cNvSpPr>
            <a:spLocks noGrp="1"/>
          </p:cNvSpPr>
          <p:nvPr>
            <p:ph type="sldNum" sz="quarter" idx="12"/>
          </p:nvPr>
        </p:nvSpPr>
        <p:spPr/>
        <p:txBody>
          <a:bodyPr/>
          <a:lstStyle/>
          <a:p>
            <a:pPr lvl="0"/>
            <a:fld id="{B317186F-7448-4A64-B404-B60BCBAE4AEA}" type="slidenum">
              <a:rPr lang="it-IT" smtClean="0"/>
              <a:t>‹N›</a:t>
            </a:fld>
            <a:endParaRPr lang="it-IT"/>
          </a:p>
        </p:txBody>
      </p:sp>
    </p:spTree>
    <p:extLst>
      <p:ext uri="{BB962C8B-B14F-4D97-AF65-F5344CB8AC3E}">
        <p14:creationId xmlns:p14="http://schemas.microsoft.com/office/powerpoint/2010/main" val="361073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C2B7EE5-E4C7-D942-668E-319C8B065FE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0F2290C-275C-4299-5B37-55D9B10213A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45A99BC-E03C-B89C-1166-D0942FCD4321}"/>
              </a:ext>
            </a:extLst>
          </p:cNvPr>
          <p:cNvSpPr>
            <a:spLocks noGrp="1"/>
          </p:cNvSpPr>
          <p:nvPr>
            <p:ph type="dt" sz="half" idx="10"/>
          </p:nvPr>
        </p:nvSpPr>
        <p:spPr/>
        <p:txBody>
          <a:bodyPr/>
          <a:lstStyle/>
          <a:p>
            <a:pPr lvl="0"/>
            <a:fld id="{130F7670-B677-4427-A1B6-9EA553F0200C}" type="datetime1">
              <a:rPr lang="it-IT" smtClean="0"/>
              <a:pPr lvl="0"/>
              <a:t>12/12/2022</a:t>
            </a:fld>
            <a:endParaRPr lang="it-IT"/>
          </a:p>
        </p:txBody>
      </p:sp>
      <p:sp>
        <p:nvSpPr>
          <p:cNvPr id="5" name="Segnaposto piè di pagina 4">
            <a:extLst>
              <a:ext uri="{FF2B5EF4-FFF2-40B4-BE49-F238E27FC236}">
                <a16:creationId xmlns:a16="http://schemas.microsoft.com/office/drawing/2014/main" id="{96F4ED67-3545-0707-3011-F9CDF55C1CAD}"/>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E1D7DE71-0B40-4FBE-E284-DA3EB07E13D0}"/>
              </a:ext>
            </a:extLst>
          </p:cNvPr>
          <p:cNvSpPr>
            <a:spLocks noGrp="1"/>
          </p:cNvSpPr>
          <p:nvPr>
            <p:ph type="sldNum" sz="quarter" idx="12"/>
          </p:nvPr>
        </p:nvSpPr>
        <p:spPr/>
        <p:txBody>
          <a:bodyPr/>
          <a:lstStyle/>
          <a:p>
            <a:pPr lvl="0"/>
            <a:fld id="{EF51C19F-B0FF-4F40-BFB7-F140A5131466}" type="slidenum">
              <a:rPr lang="it-IT" smtClean="0"/>
              <a:t>‹N›</a:t>
            </a:fld>
            <a:endParaRPr lang="it-IT"/>
          </a:p>
        </p:txBody>
      </p:sp>
    </p:spTree>
    <p:extLst>
      <p:ext uri="{BB962C8B-B14F-4D97-AF65-F5344CB8AC3E}">
        <p14:creationId xmlns:p14="http://schemas.microsoft.com/office/powerpoint/2010/main" val="172359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CB773E-7E60-ECD7-BCEF-D5A2F2F7167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EC04E5E-0241-E52F-B8B4-F5E5DC8279B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6D0A8E-388F-9BAE-B272-6F749C37A139}"/>
              </a:ext>
            </a:extLst>
          </p:cNvPr>
          <p:cNvSpPr>
            <a:spLocks noGrp="1"/>
          </p:cNvSpPr>
          <p:nvPr>
            <p:ph type="dt" sz="half" idx="10"/>
          </p:nvPr>
        </p:nvSpPr>
        <p:spPr/>
        <p:txBody>
          <a:bodyPr/>
          <a:lstStyle/>
          <a:p>
            <a:pPr lvl="0"/>
            <a:fld id="{3986AF6A-9F86-41C8-B752-D63DF3330DAF}" type="datetime1">
              <a:rPr lang="it-IT" smtClean="0"/>
              <a:pPr lvl="0"/>
              <a:t>12/12/2022</a:t>
            </a:fld>
            <a:endParaRPr lang="it-IT"/>
          </a:p>
        </p:txBody>
      </p:sp>
      <p:sp>
        <p:nvSpPr>
          <p:cNvPr id="5" name="Segnaposto piè di pagina 4">
            <a:extLst>
              <a:ext uri="{FF2B5EF4-FFF2-40B4-BE49-F238E27FC236}">
                <a16:creationId xmlns:a16="http://schemas.microsoft.com/office/drawing/2014/main" id="{34E9E240-5A2A-1BB8-5102-274873DB980F}"/>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F75F53B1-2FCA-496E-B2F8-9808B1ECFAFC}"/>
              </a:ext>
            </a:extLst>
          </p:cNvPr>
          <p:cNvSpPr>
            <a:spLocks noGrp="1"/>
          </p:cNvSpPr>
          <p:nvPr>
            <p:ph type="sldNum" sz="quarter" idx="12"/>
          </p:nvPr>
        </p:nvSpPr>
        <p:spPr/>
        <p:txBody>
          <a:bodyPr/>
          <a:lstStyle/>
          <a:p>
            <a:pPr lvl="0"/>
            <a:fld id="{94861386-7013-4052-8703-6C5AE49A9F46}" type="slidenum">
              <a:rPr lang="it-IT" smtClean="0"/>
              <a:t>‹N›</a:t>
            </a:fld>
            <a:endParaRPr lang="it-IT"/>
          </a:p>
        </p:txBody>
      </p:sp>
    </p:spTree>
    <p:extLst>
      <p:ext uri="{BB962C8B-B14F-4D97-AF65-F5344CB8AC3E}">
        <p14:creationId xmlns:p14="http://schemas.microsoft.com/office/powerpoint/2010/main" val="12476576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554772-72E3-B35F-AB0C-B041BF40C6B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EE97BE7-2CC4-0712-C1B3-AE25D78E5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11F65A6-643B-07B7-A3A8-F8D0BE93934D}"/>
              </a:ext>
            </a:extLst>
          </p:cNvPr>
          <p:cNvSpPr>
            <a:spLocks noGrp="1"/>
          </p:cNvSpPr>
          <p:nvPr>
            <p:ph type="dt" sz="half" idx="10"/>
          </p:nvPr>
        </p:nvSpPr>
        <p:spPr/>
        <p:txBody>
          <a:bodyPr/>
          <a:lstStyle/>
          <a:p>
            <a:pPr lvl="0"/>
            <a:fld id="{59ECA8EB-1621-40A4-BC3B-5ED4B8C3B431}" type="datetime1">
              <a:rPr lang="it-IT" smtClean="0"/>
              <a:pPr lvl="0"/>
              <a:t>12/12/2022</a:t>
            </a:fld>
            <a:endParaRPr lang="it-IT"/>
          </a:p>
        </p:txBody>
      </p:sp>
      <p:sp>
        <p:nvSpPr>
          <p:cNvPr id="5" name="Segnaposto piè di pagina 4">
            <a:extLst>
              <a:ext uri="{FF2B5EF4-FFF2-40B4-BE49-F238E27FC236}">
                <a16:creationId xmlns:a16="http://schemas.microsoft.com/office/drawing/2014/main" id="{C73576AB-44A9-C885-6121-2668D618D1EE}"/>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0EC41E5B-D0A5-5648-D68B-73E47100D130}"/>
              </a:ext>
            </a:extLst>
          </p:cNvPr>
          <p:cNvSpPr>
            <a:spLocks noGrp="1"/>
          </p:cNvSpPr>
          <p:nvPr>
            <p:ph type="sldNum" sz="quarter" idx="12"/>
          </p:nvPr>
        </p:nvSpPr>
        <p:spPr/>
        <p:txBody>
          <a:bodyPr/>
          <a:lstStyle/>
          <a:p>
            <a:pPr lvl="0"/>
            <a:fld id="{E319A2B7-24BF-40BF-A987-4B76EBB24652}" type="slidenum">
              <a:rPr lang="it-IT" smtClean="0"/>
              <a:t>‹N›</a:t>
            </a:fld>
            <a:endParaRPr lang="it-IT"/>
          </a:p>
        </p:txBody>
      </p:sp>
    </p:spTree>
    <p:extLst>
      <p:ext uri="{BB962C8B-B14F-4D97-AF65-F5344CB8AC3E}">
        <p14:creationId xmlns:p14="http://schemas.microsoft.com/office/powerpoint/2010/main" val="316658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B58F04-9A7D-9091-261A-CD83E41F178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9CD9330-E9B2-3057-5073-F5E578305FB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045898C-CB6B-BA07-724A-08EB282709D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921C029-74CF-BD68-EB15-65BE864E0E54}"/>
              </a:ext>
            </a:extLst>
          </p:cNvPr>
          <p:cNvSpPr>
            <a:spLocks noGrp="1"/>
          </p:cNvSpPr>
          <p:nvPr>
            <p:ph type="dt" sz="half" idx="10"/>
          </p:nvPr>
        </p:nvSpPr>
        <p:spPr/>
        <p:txBody>
          <a:bodyPr/>
          <a:lstStyle/>
          <a:p>
            <a:pPr lvl="0"/>
            <a:fld id="{E314BBC8-22F8-41E4-995D-4D44605B4E3D}" type="datetime1">
              <a:rPr lang="it-IT" smtClean="0"/>
              <a:pPr lvl="0"/>
              <a:t>12/12/2022</a:t>
            </a:fld>
            <a:endParaRPr lang="it-IT"/>
          </a:p>
        </p:txBody>
      </p:sp>
      <p:sp>
        <p:nvSpPr>
          <p:cNvPr id="6" name="Segnaposto piè di pagina 5">
            <a:extLst>
              <a:ext uri="{FF2B5EF4-FFF2-40B4-BE49-F238E27FC236}">
                <a16:creationId xmlns:a16="http://schemas.microsoft.com/office/drawing/2014/main" id="{70607DCA-DA86-8A92-5414-AB3BECEB5785}"/>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2BAB13B2-FD55-85FF-DC6C-207C5A2B5F3C}"/>
              </a:ext>
            </a:extLst>
          </p:cNvPr>
          <p:cNvSpPr>
            <a:spLocks noGrp="1"/>
          </p:cNvSpPr>
          <p:nvPr>
            <p:ph type="sldNum" sz="quarter" idx="12"/>
          </p:nvPr>
        </p:nvSpPr>
        <p:spPr/>
        <p:txBody>
          <a:bodyPr/>
          <a:lstStyle/>
          <a:p>
            <a:pPr lvl="0"/>
            <a:fld id="{3043B60A-DDC5-4B56-B01B-614C44A255D4}" type="slidenum">
              <a:rPr lang="it-IT" smtClean="0"/>
              <a:t>‹N›</a:t>
            </a:fld>
            <a:endParaRPr lang="it-IT"/>
          </a:p>
        </p:txBody>
      </p:sp>
    </p:spTree>
    <p:extLst>
      <p:ext uri="{BB962C8B-B14F-4D97-AF65-F5344CB8AC3E}">
        <p14:creationId xmlns:p14="http://schemas.microsoft.com/office/powerpoint/2010/main" val="235798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C4C25C-D442-1B06-19DD-2A221276109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EACCFD0-3197-976A-5AB2-FF0AE2F41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60A7CE3-5FE5-FBE6-5340-046BC90266E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4360766-76B2-3C7E-6592-FDA0DB53CC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5AFDDEA-6705-CFBB-ECB4-60CD520D58F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2EF2C4D-EE3B-D845-FB8A-5193F263E6D5}"/>
              </a:ext>
            </a:extLst>
          </p:cNvPr>
          <p:cNvSpPr>
            <a:spLocks noGrp="1"/>
          </p:cNvSpPr>
          <p:nvPr>
            <p:ph type="dt" sz="half" idx="10"/>
          </p:nvPr>
        </p:nvSpPr>
        <p:spPr/>
        <p:txBody>
          <a:bodyPr/>
          <a:lstStyle/>
          <a:p>
            <a:pPr lvl="0"/>
            <a:fld id="{125E8E86-676F-4250-A9EA-EDE9C8369E08}" type="datetime1">
              <a:rPr lang="it-IT" smtClean="0"/>
              <a:pPr lvl="0"/>
              <a:t>12/12/2022</a:t>
            </a:fld>
            <a:endParaRPr lang="it-IT"/>
          </a:p>
        </p:txBody>
      </p:sp>
      <p:sp>
        <p:nvSpPr>
          <p:cNvPr id="8" name="Segnaposto piè di pagina 7">
            <a:extLst>
              <a:ext uri="{FF2B5EF4-FFF2-40B4-BE49-F238E27FC236}">
                <a16:creationId xmlns:a16="http://schemas.microsoft.com/office/drawing/2014/main" id="{D2CF73FB-A2A8-1FF0-A16B-4AE9596B4E6F}"/>
              </a:ext>
            </a:extLst>
          </p:cNvPr>
          <p:cNvSpPr>
            <a:spLocks noGrp="1"/>
          </p:cNvSpPr>
          <p:nvPr>
            <p:ph type="ftr" sz="quarter" idx="11"/>
          </p:nvPr>
        </p:nvSpPr>
        <p:spPr/>
        <p:txBody>
          <a:bodyPr/>
          <a:lstStyle/>
          <a:p>
            <a:pPr lvl="0"/>
            <a:endParaRPr lang="it-IT"/>
          </a:p>
        </p:txBody>
      </p:sp>
      <p:sp>
        <p:nvSpPr>
          <p:cNvPr id="9" name="Segnaposto numero diapositiva 8">
            <a:extLst>
              <a:ext uri="{FF2B5EF4-FFF2-40B4-BE49-F238E27FC236}">
                <a16:creationId xmlns:a16="http://schemas.microsoft.com/office/drawing/2014/main" id="{900F5BF3-7DDE-059B-F899-0232C28314EF}"/>
              </a:ext>
            </a:extLst>
          </p:cNvPr>
          <p:cNvSpPr>
            <a:spLocks noGrp="1"/>
          </p:cNvSpPr>
          <p:nvPr>
            <p:ph type="sldNum" sz="quarter" idx="12"/>
          </p:nvPr>
        </p:nvSpPr>
        <p:spPr/>
        <p:txBody>
          <a:bodyPr/>
          <a:lstStyle/>
          <a:p>
            <a:pPr lvl="0"/>
            <a:fld id="{F42CB30A-763D-4F85-BD34-714A34DB340E}" type="slidenum">
              <a:rPr lang="it-IT" smtClean="0"/>
              <a:t>‹N›</a:t>
            </a:fld>
            <a:endParaRPr lang="it-IT"/>
          </a:p>
        </p:txBody>
      </p:sp>
    </p:spTree>
    <p:extLst>
      <p:ext uri="{BB962C8B-B14F-4D97-AF65-F5344CB8AC3E}">
        <p14:creationId xmlns:p14="http://schemas.microsoft.com/office/powerpoint/2010/main" val="33434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0A9E04-0BAD-8D22-0CE9-7AFCB4079CE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69D20C6-2BA1-7945-EB02-AB12090D346C}"/>
              </a:ext>
            </a:extLst>
          </p:cNvPr>
          <p:cNvSpPr>
            <a:spLocks noGrp="1"/>
          </p:cNvSpPr>
          <p:nvPr>
            <p:ph type="dt" sz="half" idx="10"/>
          </p:nvPr>
        </p:nvSpPr>
        <p:spPr/>
        <p:txBody>
          <a:bodyPr/>
          <a:lstStyle/>
          <a:p>
            <a:pPr lvl="0"/>
            <a:fld id="{E251786B-52C8-4F51-8813-CFA7A673CB04}" type="datetime1">
              <a:rPr lang="it-IT" smtClean="0"/>
              <a:pPr lvl="0"/>
              <a:t>12/12/2022</a:t>
            </a:fld>
            <a:endParaRPr lang="it-IT"/>
          </a:p>
        </p:txBody>
      </p:sp>
      <p:sp>
        <p:nvSpPr>
          <p:cNvPr id="4" name="Segnaposto piè di pagina 3">
            <a:extLst>
              <a:ext uri="{FF2B5EF4-FFF2-40B4-BE49-F238E27FC236}">
                <a16:creationId xmlns:a16="http://schemas.microsoft.com/office/drawing/2014/main" id="{B5FEA7E9-A6ED-E7BD-3B5E-5AA8A22A8F81}"/>
              </a:ext>
            </a:extLst>
          </p:cNvPr>
          <p:cNvSpPr>
            <a:spLocks noGrp="1"/>
          </p:cNvSpPr>
          <p:nvPr>
            <p:ph type="ftr" sz="quarter" idx="11"/>
          </p:nvPr>
        </p:nvSpPr>
        <p:spPr/>
        <p:txBody>
          <a:bodyPr/>
          <a:lstStyle/>
          <a:p>
            <a:pPr lvl="0"/>
            <a:endParaRPr lang="it-IT"/>
          </a:p>
        </p:txBody>
      </p:sp>
      <p:sp>
        <p:nvSpPr>
          <p:cNvPr id="5" name="Segnaposto numero diapositiva 4">
            <a:extLst>
              <a:ext uri="{FF2B5EF4-FFF2-40B4-BE49-F238E27FC236}">
                <a16:creationId xmlns:a16="http://schemas.microsoft.com/office/drawing/2014/main" id="{8B79FACC-33EB-791D-47EA-B8DFBE460A8D}"/>
              </a:ext>
            </a:extLst>
          </p:cNvPr>
          <p:cNvSpPr>
            <a:spLocks noGrp="1"/>
          </p:cNvSpPr>
          <p:nvPr>
            <p:ph type="sldNum" sz="quarter" idx="12"/>
          </p:nvPr>
        </p:nvSpPr>
        <p:spPr/>
        <p:txBody>
          <a:bodyPr/>
          <a:lstStyle/>
          <a:p>
            <a:pPr lvl="0"/>
            <a:fld id="{7B7173A3-F911-4E5C-BCB3-EF10D8685595}" type="slidenum">
              <a:rPr lang="it-IT" smtClean="0"/>
              <a:t>‹N›</a:t>
            </a:fld>
            <a:endParaRPr lang="it-IT"/>
          </a:p>
        </p:txBody>
      </p:sp>
    </p:spTree>
    <p:extLst>
      <p:ext uri="{BB962C8B-B14F-4D97-AF65-F5344CB8AC3E}">
        <p14:creationId xmlns:p14="http://schemas.microsoft.com/office/powerpoint/2010/main" val="99929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EA3A040-D5BD-27B3-A634-A1A0B1C6DF53}"/>
              </a:ext>
            </a:extLst>
          </p:cNvPr>
          <p:cNvSpPr>
            <a:spLocks noGrp="1"/>
          </p:cNvSpPr>
          <p:nvPr>
            <p:ph type="dt" sz="half" idx="10"/>
          </p:nvPr>
        </p:nvSpPr>
        <p:spPr/>
        <p:txBody>
          <a:bodyPr/>
          <a:lstStyle/>
          <a:p>
            <a:pPr lvl="0"/>
            <a:fld id="{2D36D68F-98F0-4ED2-B8A7-D28ADE47E81D}" type="datetime1">
              <a:rPr lang="it-IT" smtClean="0"/>
              <a:pPr lvl="0"/>
              <a:t>12/12/2022</a:t>
            </a:fld>
            <a:endParaRPr lang="it-IT"/>
          </a:p>
        </p:txBody>
      </p:sp>
      <p:sp>
        <p:nvSpPr>
          <p:cNvPr id="3" name="Segnaposto piè di pagina 2">
            <a:extLst>
              <a:ext uri="{FF2B5EF4-FFF2-40B4-BE49-F238E27FC236}">
                <a16:creationId xmlns:a16="http://schemas.microsoft.com/office/drawing/2014/main" id="{740B81BB-9C2C-6A69-A551-B7B49893C17F}"/>
              </a:ext>
            </a:extLst>
          </p:cNvPr>
          <p:cNvSpPr>
            <a:spLocks noGrp="1"/>
          </p:cNvSpPr>
          <p:nvPr>
            <p:ph type="ftr" sz="quarter" idx="11"/>
          </p:nvPr>
        </p:nvSpPr>
        <p:spPr/>
        <p:txBody>
          <a:bodyPr/>
          <a:lstStyle/>
          <a:p>
            <a:pPr lvl="0"/>
            <a:endParaRPr lang="it-IT"/>
          </a:p>
        </p:txBody>
      </p:sp>
      <p:sp>
        <p:nvSpPr>
          <p:cNvPr id="4" name="Segnaposto numero diapositiva 3">
            <a:extLst>
              <a:ext uri="{FF2B5EF4-FFF2-40B4-BE49-F238E27FC236}">
                <a16:creationId xmlns:a16="http://schemas.microsoft.com/office/drawing/2014/main" id="{589AF17E-CF36-5133-EA3E-740B564C45C4}"/>
              </a:ext>
            </a:extLst>
          </p:cNvPr>
          <p:cNvSpPr>
            <a:spLocks noGrp="1"/>
          </p:cNvSpPr>
          <p:nvPr>
            <p:ph type="sldNum" sz="quarter" idx="12"/>
          </p:nvPr>
        </p:nvSpPr>
        <p:spPr/>
        <p:txBody>
          <a:bodyPr/>
          <a:lstStyle/>
          <a:p>
            <a:pPr lvl="0"/>
            <a:fld id="{5127C398-BEEE-432D-99B1-F99F83DA6D78}" type="slidenum">
              <a:rPr lang="it-IT" smtClean="0"/>
              <a:t>‹N›</a:t>
            </a:fld>
            <a:endParaRPr lang="it-IT"/>
          </a:p>
        </p:txBody>
      </p:sp>
    </p:spTree>
    <p:extLst>
      <p:ext uri="{BB962C8B-B14F-4D97-AF65-F5344CB8AC3E}">
        <p14:creationId xmlns:p14="http://schemas.microsoft.com/office/powerpoint/2010/main" val="21315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144C02-8761-1F26-AD62-F5BDD5FB410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7FFAD3B-BF13-A34C-0FF5-A15DA9DED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376E32C-04B5-2524-DF0F-F6B63D1BB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3E9B40A-9462-D4C5-33D2-83B320FB5448}"/>
              </a:ext>
            </a:extLst>
          </p:cNvPr>
          <p:cNvSpPr>
            <a:spLocks noGrp="1"/>
          </p:cNvSpPr>
          <p:nvPr>
            <p:ph type="dt" sz="half" idx="10"/>
          </p:nvPr>
        </p:nvSpPr>
        <p:spPr/>
        <p:txBody>
          <a:bodyPr/>
          <a:lstStyle/>
          <a:p>
            <a:pPr lvl="0"/>
            <a:fld id="{F52E0A7D-0F50-4B78-ADCE-4BD29A64F6C8}" type="datetime1">
              <a:rPr lang="it-IT" smtClean="0"/>
              <a:pPr lvl="0"/>
              <a:t>12/12/2022</a:t>
            </a:fld>
            <a:endParaRPr lang="it-IT"/>
          </a:p>
        </p:txBody>
      </p:sp>
      <p:sp>
        <p:nvSpPr>
          <p:cNvPr id="6" name="Segnaposto piè di pagina 5">
            <a:extLst>
              <a:ext uri="{FF2B5EF4-FFF2-40B4-BE49-F238E27FC236}">
                <a16:creationId xmlns:a16="http://schemas.microsoft.com/office/drawing/2014/main" id="{250DCE9A-C89C-9FF5-6C56-9CB9FED615CF}"/>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2F97D6AC-893F-6D58-F6EF-E2EA73B23060}"/>
              </a:ext>
            </a:extLst>
          </p:cNvPr>
          <p:cNvSpPr>
            <a:spLocks noGrp="1"/>
          </p:cNvSpPr>
          <p:nvPr>
            <p:ph type="sldNum" sz="quarter" idx="12"/>
          </p:nvPr>
        </p:nvSpPr>
        <p:spPr/>
        <p:txBody>
          <a:bodyPr/>
          <a:lstStyle/>
          <a:p>
            <a:pPr lvl="0"/>
            <a:fld id="{1D33194E-6493-4A01-BFD4-A769865351D0}" type="slidenum">
              <a:rPr lang="it-IT" smtClean="0"/>
              <a:t>‹N›</a:t>
            </a:fld>
            <a:endParaRPr lang="it-IT"/>
          </a:p>
        </p:txBody>
      </p:sp>
    </p:spTree>
    <p:extLst>
      <p:ext uri="{BB962C8B-B14F-4D97-AF65-F5344CB8AC3E}">
        <p14:creationId xmlns:p14="http://schemas.microsoft.com/office/powerpoint/2010/main" val="64288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7D968-AE43-68DD-3323-AE363D6F04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1D87888-B44C-7A03-9ACA-7038DCA88E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6B5904B-389A-6522-6346-6BA325E7C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8DD30AE-FB90-5C3E-CDAF-51C1E23215AD}"/>
              </a:ext>
            </a:extLst>
          </p:cNvPr>
          <p:cNvSpPr>
            <a:spLocks noGrp="1"/>
          </p:cNvSpPr>
          <p:nvPr>
            <p:ph type="dt" sz="half" idx="10"/>
          </p:nvPr>
        </p:nvSpPr>
        <p:spPr/>
        <p:txBody>
          <a:bodyPr/>
          <a:lstStyle/>
          <a:p>
            <a:pPr lvl="0"/>
            <a:fld id="{BCDF8085-C895-4A7E-B1A2-6C466515C0EA}" type="datetime1">
              <a:rPr lang="it-IT" smtClean="0"/>
              <a:pPr lvl="0"/>
              <a:t>12/12/2022</a:t>
            </a:fld>
            <a:endParaRPr lang="it-IT"/>
          </a:p>
        </p:txBody>
      </p:sp>
      <p:sp>
        <p:nvSpPr>
          <p:cNvPr id="6" name="Segnaposto piè di pagina 5">
            <a:extLst>
              <a:ext uri="{FF2B5EF4-FFF2-40B4-BE49-F238E27FC236}">
                <a16:creationId xmlns:a16="http://schemas.microsoft.com/office/drawing/2014/main" id="{C7E73F6A-AACB-EC11-1220-90161DD907F7}"/>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75080A6B-56CD-9ADB-F581-879594B43926}"/>
              </a:ext>
            </a:extLst>
          </p:cNvPr>
          <p:cNvSpPr>
            <a:spLocks noGrp="1"/>
          </p:cNvSpPr>
          <p:nvPr>
            <p:ph type="sldNum" sz="quarter" idx="12"/>
          </p:nvPr>
        </p:nvSpPr>
        <p:spPr/>
        <p:txBody>
          <a:bodyPr/>
          <a:lstStyle/>
          <a:p>
            <a:pPr lvl="0"/>
            <a:fld id="{17C7B2F6-1407-4749-8822-CF6484672896}" type="slidenum">
              <a:rPr lang="it-IT" smtClean="0"/>
              <a:t>‹N›</a:t>
            </a:fld>
            <a:endParaRPr lang="it-IT"/>
          </a:p>
        </p:txBody>
      </p:sp>
    </p:spTree>
    <p:extLst>
      <p:ext uri="{BB962C8B-B14F-4D97-AF65-F5344CB8AC3E}">
        <p14:creationId xmlns:p14="http://schemas.microsoft.com/office/powerpoint/2010/main" val="343811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6426F31-38E5-8F53-F483-DE8639764C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553FE58-F4D6-EDA9-4171-30867F105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68D9B9D-7F22-FD4C-EB79-D404C39C5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vl="0"/>
            <a:fld id="{E38757C0-DCA1-48BF-A8C7-548B91F9D573}" type="datetime1">
              <a:rPr lang="it-IT" smtClean="0"/>
              <a:pPr lvl="0"/>
              <a:t>12/12/2022</a:t>
            </a:fld>
            <a:endParaRPr lang="it-IT"/>
          </a:p>
        </p:txBody>
      </p:sp>
      <p:sp>
        <p:nvSpPr>
          <p:cNvPr id="5" name="Segnaposto piè di pagina 4">
            <a:extLst>
              <a:ext uri="{FF2B5EF4-FFF2-40B4-BE49-F238E27FC236}">
                <a16:creationId xmlns:a16="http://schemas.microsoft.com/office/drawing/2014/main" id="{581A553F-9765-E35F-98B6-CF455DAB39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endParaRPr lang="it-IT"/>
          </a:p>
        </p:txBody>
      </p:sp>
      <p:sp>
        <p:nvSpPr>
          <p:cNvPr id="6" name="Segnaposto numero diapositiva 5">
            <a:extLst>
              <a:ext uri="{FF2B5EF4-FFF2-40B4-BE49-F238E27FC236}">
                <a16:creationId xmlns:a16="http://schemas.microsoft.com/office/drawing/2014/main" id="{6CB7374D-3209-8349-8DC4-E2A7BC962D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694708A5-8CF4-467D-85E2-86F95AD3AA86}" type="slidenum">
              <a:rPr lang="it-IT" smtClean="0"/>
              <a:t>‹N›</a:t>
            </a:fld>
            <a:endParaRPr lang="it-IT"/>
          </a:p>
        </p:txBody>
      </p:sp>
    </p:spTree>
    <p:extLst>
      <p:ext uri="{BB962C8B-B14F-4D97-AF65-F5344CB8AC3E}">
        <p14:creationId xmlns:p14="http://schemas.microsoft.com/office/powerpoint/2010/main" val="1896306485"/>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name="Slide1">
    <p:bg>
      <p:bgPr shadeToTitle="1">
        <a:gradFill flip="none" rotWithShape="1">
          <a:gsLst>
            <a:gs pos="0">
              <a:srgbClr val="FFFF00"/>
            </a:gs>
            <a:gs pos="19000">
              <a:schemeClr val="accent4">
                <a:lumMod val="89000"/>
              </a:schemeClr>
            </a:gs>
            <a:gs pos="51000">
              <a:srgbClr val="FFFF00"/>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304EE-704A-64A1-EF1A-805D1F57176C}"/>
              </a:ext>
            </a:extLst>
          </p:cNvPr>
          <p:cNvSpPr txBox="1">
            <a:spLocks noGrp="1"/>
          </p:cNvSpPr>
          <p:nvPr>
            <p:ph type="ctrTitle"/>
          </p:nvPr>
        </p:nvSpPr>
        <p:spPr>
          <a:xfrm>
            <a:off x="829991" y="2461848"/>
            <a:ext cx="10072463" cy="1823505"/>
          </a:xfrm>
        </p:spPr>
        <p:txBody>
          <a:bodyPr>
            <a:normAutofit/>
          </a:bodyPr>
          <a:lstStyle/>
          <a:p>
            <a:pPr lvl="0"/>
            <a:r>
              <a:rPr lang="it-IT" sz="4000" i="1" dirty="0">
                <a:latin typeface="+mn-lt"/>
                <a:cs typeface="Calibri" panose="020F0502020204030204" pitchFamily="34" charset="0"/>
              </a:rPr>
              <a:t>Prime risultanze </a:t>
            </a:r>
            <a:r>
              <a:rPr lang="it-IT" sz="4000" i="1">
                <a:latin typeface="+mn-lt"/>
                <a:cs typeface="Calibri" panose="020F0502020204030204" pitchFamily="34" charset="0"/>
              </a:rPr>
              <a:t>sull’efficacia dell’Ordinanza </a:t>
            </a:r>
            <a:r>
              <a:rPr lang="it-IT" sz="4000" i="1" dirty="0">
                <a:latin typeface="+mn-lt"/>
                <a:cs typeface="Calibri" panose="020F0502020204030204" pitchFamily="34" charset="0"/>
              </a:rPr>
              <a:t>di riduzione temporale dell’offerta di gioco degli apparecchi con vincita in denaro  </a:t>
            </a:r>
          </a:p>
        </p:txBody>
      </p:sp>
      <p:sp>
        <p:nvSpPr>
          <p:cNvPr id="3" name="Sottotitolo 2">
            <a:extLst>
              <a:ext uri="{FF2B5EF4-FFF2-40B4-BE49-F238E27FC236}">
                <a16:creationId xmlns:a16="http://schemas.microsoft.com/office/drawing/2014/main" id="{C278BFE0-88C6-FB85-1F18-0198508CF467}"/>
              </a:ext>
            </a:extLst>
          </p:cNvPr>
          <p:cNvSpPr txBox="1">
            <a:spLocks noGrp="1"/>
          </p:cNvSpPr>
          <p:nvPr>
            <p:ph type="subTitle" idx="1"/>
          </p:nvPr>
        </p:nvSpPr>
        <p:spPr>
          <a:xfrm>
            <a:off x="1524003" y="5194852"/>
            <a:ext cx="9157249" cy="662610"/>
          </a:xfrm>
        </p:spPr>
        <p:txBody>
          <a:bodyPr>
            <a:normAutofit fontScale="85000" lnSpcReduction="20000"/>
          </a:bodyPr>
          <a:lstStyle/>
          <a:p>
            <a:pPr lvl="0"/>
            <a:r>
              <a:rPr lang="it-IT" b="1" dirty="0">
                <a:latin typeface="Calibri" panose="020F0502020204030204" pitchFamily="34" charset="0"/>
                <a:cs typeface="Calibri" panose="020F0502020204030204" pitchFamily="34" charset="0"/>
              </a:rPr>
              <a:t>Agrate Brianza </a:t>
            </a:r>
          </a:p>
          <a:p>
            <a:pPr lvl="0"/>
            <a:r>
              <a:rPr lang="it-IT" b="1" dirty="0">
                <a:latin typeface="Calibri" panose="020F0502020204030204" pitchFamily="34" charset="0"/>
                <a:cs typeface="Calibri" panose="020F0502020204030204" pitchFamily="34" charset="0"/>
              </a:rPr>
              <a:t>Dicembre 2022</a:t>
            </a:r>
          </a:p>
          <a:p>
            <a:pPr lvl="0"/>
            <a:endParaRPr lang="it-IT"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7D944B-F39A-5047-186A-DB8891742D99}"/>
              </a:ext>
            </a:extLst>
          </p:cNvPr>
          <p:cNvSpPr txBox="1">
            <a:spLocks noGrp="1"/>
          </p:cNvSpPr>
          <p:nvPr>
            <p:ph type="title"/>
          </p:nvPr>
        </p:nvSpPr>
        <p:spPr>
          <a:xfrm>
            <a:off x="1062182" y="365125"/>
            <a:ext cx="10291618" cy="1325563"/>
          </a:xfrm>
        </p:spPr>
        <p:txBody>
          <a:bodyPr>
            <a:normAutofit/>
          </a:bodyPr>
          <a:lstStyle/>
          <a:p>
            <a:pPr lvl="0"/>
            <a:r>
              <a:rPr lang="it-IT" sz="2800" b="1" dirty="0">
                <a:latin typeface="Calibri"/>
              </a:rPr>
              <a:t>Perché è importante che i Comuni agiscano per imporre limiti </a:t>
            </a:r>
            <a:br>
              <a:rPr lang="it-IT" sz="2800" b="1" dirty="0">
                <a:latin typeface="Calibri"/>
              </a:rPr>
            </a:br>
            <a:r>
              <a:rPr lang="it-IT" sz="2800" b="1" dirty="0">
                <a:latin typeface="Calibri"/>
              </a:rPr>
              <a:t>di orari al funzionamento delle slot</a:t>
            </a:r>
          </a:p>
        </p:txBody>
      </p:sp>
      <p:sp>
        <p:nvSpPr>
          <p:cNvPr id="3" name="Segnaposto contenuto 2">
            <a:extLst>
              <a:ext uri="{FF2B5EF4-FFF2-40B4-BE49-F238E27FC236}">
                <a16:creationId xmlns:a16="http://schemas.microsoft.com/office/drawing/2014/main" id="{81123CF1-875B-C426-E320-D8A04140EC8F}"/>
              </a:ext>
            </a:extLst>
          </p:cNvPr>
          <p:cNvSpPr txBox="1">
            <a:spLocks noGrp="1"/>
          </p:cNvSpPr>
          <p:nvPr>
            <p:ph idx="1"/>
          </p:nvPr>
        </p:nvSpPr>
        <p:spPr/>
        <p:txBody>
          <a:bodyPr>
            <a:normAutofit/>
          </a:bodyPr>
          <a:lstStyle/>
          <a:p>
            <a:pPr lvl="0"/>
            <a:r>
              <a:rPr lang="it-IT" sz="2400" dirty="0">
                <a:cs typeface="Arial" pitchFamily="34"/>
              </a:rPr>
              <a:t>Il Provvedimento adottato dal Comune di Agrate è un ulteriore strumento utile alla prevenzione ed al contrasto del gioco d’azzardo patologico, di tutela delle fasce vulnerabili più esposte della comunità locale e di contenimento dei costi sociali del gioco </a:t>
            </a:r>
          </a:p>
          <a:p>
            <a:pPr lvl="0"/>
            <a:endParaRPr lang="it-IT" sz="2400" dirty="0"/>
          </a:p>
          <a:p>
            <a:pPr lvl="0"/>
            <a:r>
              <a:rPr lang="it-IT" sz="2400" dirty="0"/>
              <a:t>Limitare l’offerta da gioco ha comportato una riduzione significativa non solo sull’ammontare investito in apparecchi da gioco ma anche sulla spesa pro-capite </a:t>
            </a:r>
          </a:p>
          <a:p>
            <a:pPr lvl="0"/>
            <a:endParaRPr lang="it-IT" sz="2400" dirty="0"/>
          </a:p>
          <a:p>
            <a:pPr lvl="0"/>
            <a:r>
              <a:rPr lang="it-IT" sz="2400" dirty="0"/>
              <a:t>Una diminuzione della disponibilità di opportunità di gioco potrebbe non solo disincentivare ma anche far diminuire il numero di giocatori esistenti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2D0FEA-021F-35D2-6286-DAC6838E219D}"/>
              </a:ext>
            </a:extLst>
          </p:cNvPr>
          <p:cNvSpPr txBox="1">
            <a:spLocks noGrp="1"/>
          </p:cNvSpPr>
          <p:nvPr>
            <p:ph type="title"/>
          </p:nvPr>
        </p:nvSpPr>
        <p:spPr>
          <a:xfrm>
            <a:off x="956603" y="261967"/>
            <a:ext cx="10397200" cy="708704"/>
          </a:xfrm>
        </p:spPr>
        <p:txBody>
          <a:bodyPr>
            <a:normAutofit fontScale="90000"/>
          </a:bodyPr>
          <a:lstStyle/>
          <a:p>
            <a:pPr lvl="0">
              <a:lnSpc>
                <a:spcPct val="100000"/>
              </a:lnSpc>
            </a:pPr>
            <a:br>
              <a:rPr lang="it-IT" sz="2800" b="1" dirty="0">
                <a:latin typeface="+mn-lt"/>
              </a:rPr>
            </a:br>
            <a:br>
              <a:rPr lang="it-IT" sz="2800" b="1" dirty="0">
                <a:latin typeface="+mn-lt"/>
              </a:rPr>
            </a:br>
            <a:br>
              <a:rPr lang="it-IT" sz="3100" b="1" dirty="0">
                <a:latin typeface="+mn-lt"/>
              </a:rPr>
            </a:br>
            <a:r>
              <a:rPr lang="it-IT" sz="3100" b="1" dirty="0">
                <a:latin typeface="+mn-lt"/>
              </a:rPr>
              <a:t>In Conclusione …</a:t>
            </a:r>
          </a:p>
        </p:txBody>
      </p:sp>
      <p:sp>
        <p:nvSpPr>
          <p:cNvPr id="3" name="Segnaposto contenuto 2">
            <a:extLst>
              <a:ext uri="{FF2B5EF4-FFF2-40B4-BE49-F238E27FC236}">
                <a16:creationId xmlns:a16="http://schemas.microsoft.com/office/drawing/2014/main" id="{4A490076-C93C-4F0A-DA4A-2973A27D11A7}"/>
              </a:ext>
            </a:extLst>
          </p:cNvPr>
          <p:cNvSpPr txBox="1">
            <a:spLocks noGrp="1"/>
          </p:cNvSpPr>
          <p:nvPr>
            <p:ph idx="1"/>
          </p:nvPr>
        </p:nvSpPr>
        <p:spPr>
          <a:xfrm>
            <a:off x="838193" y="1589646"/>
            <a:ext cx="10515609" cy="5062657"/>
          </a:xfrm>
          <a:noFill/>
        </p:spPr>
        <p:txBody>
          <a:bodyPr>
            <a:normAutofit/>
          </a:bodyPr>
          <a:lstStyle/>
          <a:p>
            <a:pPr lvl="0"/>
            <a:endParaRPr lang="it-IT" sz="2400" dirty="0"/>
          </a:p>
          <a:p>
            <a:pPr lvl="0"/>
            <a:r>
              <a:rPr lang="it-IT" sz="2400" dirty="0"/>
              <a:t>Poiché disponibilità e prossimità delle opportunità di gioco hanno un ruolo fondamentale</a:t>
            </a:r>
          </a:p>
          <a:p>
            <a:pPr lvl="0"/>
            <a:r>
              <a:rPr lang="it-IT" sz="2400" dirty="0"/>
              <a:t>Il fatto che in generale le persone non sembrano avere una spiccata propensione a spostarsi per giocare secondo crescenti evidenze fornite dalla letteratura scientifica</a:t>
            </a:r>
          </a:p>
          <a:p>
            <a:pPr lvl="0"/>
            <a:r>
              <a:rPr lang="it-IT" sz="2400" dirty="0"/>
              <a:t>Al fine di ottenere risultati uniformi sul territorio </a:t>
            </a:r>
            <a:r>
              <a:rPr lang="it-IT" sz="2400" b="1" dirty="0"/>
              <a:t>è auspicabile una omogeneizzazione delle normative vigenti a livello comunale</a:t>
            </a:r>
          </a:p>
          <a:p>
            <a:pPr lvl="0"/>
            <a:r>
              <a:rPr lang="it-IT" sz="2400" dirty="0"/>
              <a:t>Serve intervenire con un provvedimento Regionale dove si approvano le disposizioni attuative relative gli orari di interruzione del gioco da porre in essere in modo omogeneo ed uniforme su tutto il territorio Lombardo (Veneto 2021)</a:t>
            </a:r>
          </a:p>
          <a:p>
            <a:pPr lvl="0"/>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AE3CB4-CC84-2768-1D88-46AEAA925236}"/>
              </a:ext>
            </a:extLst>
          </p:cNvPr>
          <p:cNvSpPr txBox="1">
            <a:spLocks noGrp="1"/>
          </p:cNvSpPr>
          <p:nvPr>
            <p:ph type="title"/>
          </p:nvPr>
        </p:nvSpPr>
        <p:spPr>
          <a:xfrm>
            <a:off x="960586" y="379828"/>
            <a:ext cx="10270827" cy="1264244"/>
          </a:xfrm>
        </p:spPr>
        <p:txBody>
          <a:bodyPr>
            <a:normAutofit/>
          </a:bodyPr>
          <a:lstStyle/>
          <a:p>
            <a:pPr lvl="0" algn="ctr"/>
            <a:r>
              <a:rPr lang="it-IT" dirty="0"/>
              <a:t>  </a:t>
            </a:r>
            <a:r>
              <a:rPr lang="it-IT" sz="3600" b="1" dirty="0">
                <a:latin typeface="+mn-lt"/>
              </a:rPr>
              <a:t>Report volumi di gioco anno 2019</a:t>
            </a:r>
            <a:br>
              <a:rPr lang="it-IT" sz="3600" b="1" dirty="0">
                <a:latin typeface="+mn-lt"/>
              </a:rPr>
            </a:br>
            <a:r>
              <a:rPr lang="it-IT" sz="2000" b="1" dirty="0"/>
              <a:t>Dati Agenzia Dogane e dei Monopoli</a:t>
            </a:r>
          </a:p>
        </p:txBody>
      </p:sp>
      <p:graphicFrame>
        <p:nvGraphicFramePr>
          <p:cNvPr id="3" name="Segnaposto contenuto 3">
            <a:extLst>
              <a:ext uri="{FF2B5EF4-FFF2-40B4-BE49-F238E27FC236}">
                <a16:creationId xmlns:a16="http://schemas.microsoft.com/office/drawing/2014/main" id="{B132505D-274A-50A8-EE03-AF76040E7467}"/>
              </a:ext>
            </a:extLst>
          </p:cNvPr>
          <p:cNvGraphicFramePr>
            <a:graphicFrameLocks noGrp="1"/>
          </p:cNvGraphicFramePr>
          <p:nvPr>
            <p:ph idx="1"/>
            <p:extLst>
              <p:ext uri="{D42A27DB-BD31-4B8C-83A1-F6EECF244321}">
                <p14:modId xmlns:p14="http://schemas.microsoft.com/office/powerpoint/2010/main" val="2096453212"/>
              </p:ext>
            </p:extLst>
          </p:nvPr>
        </p:nvGraphicFramePr>
        <p:xfrm>
          <a:off x="858130" y="1885071"/>
          <a:ext cx="10373285" cy="4161620"/>
        </p:xfrm>
        <a:graphic>
          <a:graphicData uri="http://schemas.openxmlformats.org/drawingml/2006/table">
            <a:tbl>
              <a:tblPr firstRow="1" bandRow="1">
                <a:effectLst/>
                <a:tableStyleId>{00A15C55-8517-42AA-B614-E9B94910E393}</a:tableStyleId>
              </a:tblPr>
              <a:tblGrid>
                <a:gridCol w="2381948">
                  <a:extLst>
                    <a:ext uri="{9D8B030D-6E8A-4147-A177-3AD203B41FA5}">
                      <a16:colId xmlns:a16="http://schemas.microsoft.com/office/drawing/2014/main" val="105049209"/>
                    </a:ext>
                  </a:extLst>
                </a:gridCol>
                <a:gridCol w="2347063">
                  <a:extLst>
                    <a:ext uri="{9D8B030D-6E8A-4147-A177-3AD203B41FA5}">
                      <a16:colId xmlns:a16="http://schemas.microsoft.com/office/drawing/2014/main" val="2962116330"/>
                    </a:ext>
                  </a:extLst>
                </a:gridCol>
                <a:gridCol w="2899454">
                  <a:extLst>
                    <a:ext uri="{9D8B030D-6E8A-4147-A177-3AD203B41FA5}">
                      <a16:colId xmlns:a16="http://schemas.microsoft.com/office/drawing/2014/main" val="2653817382"/>
                    </a:ext>
                  </a:extLst>
                </a:gridCol>
                <a:gridCol w="2744820">
                  <a:extLst>
                    <a:ext uri="{9D8B030D-6E8A-4147-A177-3AD203B41FA5}">
                      <a16:colId xmlns:a16="http://schemas.microsoft.com/office/drawing/2014/main" val="1938336903"/>
                    </a:ext>
                  </a:extLst>
                </a:gridCol>
              </a:tblGrid>
              <a:tr h="614289">
                <a:tc>
                  <a:txBody>
                    <a:bodyPr/>
                    <a:lstStyle/>
                    <a:p>
                      <a:pPr lvl="0"/>
                      <a:endParaRPr lang="it-IT" dirty="0"/>
                    </a:p>
                  </a:txBody>
                  <a:tcPr/>
                </a:tc>
                <a:tc>
                  <a:txBody>
                    <a:bodyPr/>
                    <a:lstStyle/>
                    <a:p>
                      <a:pPr lvl="0" algn="ctr"/>
                      <a:r>
                        <a:rPr lang="it-IT" sz="3200" b="0" dirty="0">
                          <a:solidFill>
                            <a:srgbClr val="000000"/>
                          </a:solidFill>
                        </a:rPr>
                        <a:t>Lombardia</a:t>
                      </a:r>
                    </a:p>
                  </a:txBody>
                  <a:tcPr/>
                </a:tc>
                <a:tc>
                  <a:txBody>
                    <a:bodyPr/>
                    <a:lstStyle/>
                    <a:p>
                      <a:pPr lvl="0" algn="ctr"/>
                      <a:r>
                        <a:rPr lang="it-IT" sz="2800" b="0" dirty="0">
                          <a:solidFill>
                            <a:srgbClr val="000000"/>
                          </a:solidFill>
                        </a:rPr>
                        <a:t>Monza Brianza</a:t>
                      </a:r>
                    </a:p>
                  </a:txBody>
                  <a:tcPr/>
                </a:tc>
                <a:tc>
                  <a:txBody>
                    <a:bodyPr/>
                    <a:lstStyle/>
                    <a:p>
                      <a:pPr lvl="0" algn="ctr"/>
                      <a:r>
                        <a:rPr lang="it-IT" sz="2800" b="0" dirty="0">
                          <a:solidFill>
                            <a:srgbClr val="000000"/>
                          </a:solidFill>
                        </a:rPr>
                        <a:t>Agrate Brianza</a:t>
                      </a:r>
                    </a:p>
                    <a:p>
                      <a:pPr lvl="0" algn="ctr"/>
                      <a:endParaRPr lang="it-IT" dirty="0"/>
                    </a:p>
                  </a:txBody>
                  <a:tcPr/>
                </a:tc>
                <a:extLst>
                  <a:ext uri="{0D108BD9-81ED-4DB2-BD59-A6C34878D82A}">
                    <a16:rowId xmlns:a16="http://schemas.microsoft.com/office/drawing/2014/main" val="2365590616"/>
                  </a:ext>
                </a:extLst>
              </a:tr>
              <a:tr h="842285">
                <a:tc>
                  <a:txBody>
                    <a:bodyPr/>
                    <a:lstStyle/>
                    <a:p>
                      <a:pPr lvl="0" algn="ctr">
                        <a:lnSpc>
                          <a:spcPct val="200000"/>
                        </a:lnSpc>
                      </a:pPr>
                      <a:r>
                        <a:rPr lang="it-IT" b="1" dirty="0"/>
                        <a:t>Giocato</a:t>
                      </a:r>
                      <a:r>
                        <a:rPr lang="it-IT" dirty="0"/>
                        <a:t> </a:t>
                      </a:r>
                      <a:r>
                        <a:rPr lang="it-IT" b="1" dirty="0"/>
                        <a:t>complessivo</a:t>
                      </a:r>
                    </a:p>
                  </a:txBody>
                  <a:tcPr/>
                </a:tc>
                <a:tc>
                  <a:txBody>
                    <a:bodyPr/>
                    <a:lstStyle/>
                    <a:p>
                      <a:pPr lvl="0" algn="ctr">
                        <a:lnSpc>
                          <a:spcPct val="200000"/>
                        </a:lnSpc>
                      </a:pPr>
                      <a:r>
                        <a:rPr lang="it-IT" dirty="0"/>
                        <a:t>14.477.769.873</a:t>
                      </a:r>
                    </a:p>
                  </a:txBody>
                  <a:tcPr/>
                </a:tc>
                <a:tc>
                  <a:txBody>
                    <a:bodyPr/>
                    <a:lstStyle/>
                    <a:p>
                      <a:pPr lvl="0" algn="ctr">
                        <a:lnSpc>
                          <a:spcPct val="200000"/>
                        </a:lnSpc>
                      </a:pPr>
                      <a:r>
                        <a:rPr lang="it-IT" dirty="0"/>
                        <a:t>1.256.660.403</a:t>
                      </a:r>
                    </a:p>
                  </a:txBody>
                  <a:tcPr/>
                </a:tc>
                <a:tc>
                  <a:txBody>
                    <a:bodyPr/>
                    <a:lstStyle/>
                    <a:p>
                      <a:pPr lvl="0" algn="ctr">
                        <a:lnSpc>
                          <a:spcPct val="200000"/>
                        </a:lnSpc>
                      </a:pPr>
                      <a:r>
                        <a:rPr lang="it-IT" dirty="0"/>
                        <a:t>7.306.755</a:t>
                      </a:r>
                    </a:p>
                  </a:txBody>
                  <a:tcPr/>
                </a:tc>
                <a:extLst>
                  <a:ext uri="{0D108BD9-81ED-4DB2-BD59-A6C34878D82A}">
                    <a16:rowId xmlns:a16="http://schemas.microsoft.com/office/drawing/2014/main" val="472176463"/>
                  </a:ext>
                </a:extLst>
              </a:tr>
              <a:tr h="842285">
                <a:tc>
                  <a:txBody>
                    <a:bodyPr/>
                    <a:lstStyle/>
                    <a:p>
                      <a:pPr lvl="0" algn="ctr">
                        <a:lnSpc>
                          <a:spcPct val="200000"/>
                        </a:lnSpc>
                      </a:pPr>
                      <a:r>
                        <a:rPr lang="it-IT" b="1"/>
                        <a:t>Speso complessivo</a:t>
                      </a:r>
                    </a:p>
                  </a:txBody>
                  <a:tcPr/>
                </a:tc>
                <a:tc>
                  <a:txBody>
                    <a:bodyPr/>
                    <a:lstStyle/>
                    <a:p>
                      <a:pPr lvl="0" algn="ctr">
                        <a:lnSpc>
                          <a:spcPct val="200000"/>
                        </a:lnSpc>
                      </a:pPr>
                      <a:r>
                        <a:rPr lang="it-IT" dirty="0"/>
                        <a:t>3.261.755.457</a:t>
                      </a:r>
                    </a:p>
                  </a:txBody>
                  <a:tcPr/>
                </a:tc>
                <a:tc>
                  <a:txBody>
                    <a:bodyPr/>
                    <a:lstStyle/>
                    <a:p>
                      <a:pPr lvl="0" algn="ctr">
                        <a:lnSpc>
                          <a:spcPct val="200000"/>
                        </a:lnSpc>
                      </a:pPr>
                      <a:r>
                        <a:rPr lang="it-IT" dirty="0"/>
                        <a:t>289.180.303</a:t>
                      </a:r>
                    </a:p>
                  </a:txBody>
                  <a:tcPr/>
                </a:tc>
                <a:tc>
                  <a:txBody>
                    <a:bodyPr/>
                    <a:lstStyle/>
                    <a:p>
                      <a:pPr lvl="0" algn="ctr">
                        <a:lnSpc>
                          <a:spcPct val="200000"/>
                        </a:lnSpc>
                      </a:pPr>
                      <a:r>
                        <a:rPr lang="it-IT"/>
                        <a:t>2.318.780</a:t>
                      </a:r>
                    </a:p>
                  </a:txBody>
                  <a:tcPr/>
                </a:tc>
                <a:extLst>
                  <a:ext uri="{0D108BD9-81ED-4DB2-BD59-A6C34878D82A}">
                    <a16:rowId xmlns:a16="http://schemas.microsoft.com/office/drawing/2014/main" val="4294635884"/>
                  </a:ext>
                </a:extLst>
              </a:tr>
              <a:tr h="842285">
                <a:tc>
                  <a:txBody>
                    <a:bodyPr/>
                    <a:lstStyle/>
                    <a:p>
                      <a:pPr lvl="0" algn="ctr">
                        <a:lnSpc>
                          <a:spcPct val="200000"/>
                        </a:lnSpc>
                      </a:pPr>
                      <a:r>
                        <a:rPr lang="it-IT" b="1"/>
                        <a:t>Speso apparecchi</a:t>
                      </a:r>
                    </a:p>
                  </a:txBody>
                  <a:tcPr/>
                </a:tc>
                <a:tc>
                  <a:txBody>
                    <a:bodyPr/>
                    <a:lstStyle/>
                    <a:p>
                      <a:pPr lvl="0" algn="ctr">
                        <a:lnSpc>
                          <a:spcPct val="200000"/>
                        </a:lnSpc>
                      </a:pPr>
                      <a:r>
                        <a:rPr lang="it-IT"/>
                        <a:t>2.176.030.760</a:t>
                      </a:r>
                    </a:p>
                  </a:txBody>
                  <a:tcPr/>
                </a:tc>
                <a:tc>
                  <a:txBody>
                    <a:bodyPr/>
                    <a:lstStyle/>
                    <a:p>
                      <a:pPr lvl="0" algn="ctr">
                        <a:lnSpc>
                          <a:spcPct val="200000"/>
                        </a:lnSpc>
                      </a:pPr>
                      <a:r>
                        <a:rPr lang="it-IT" dirty="0"/>
                        <a:t>178.034.271</a:t>
                      </a:r>
                    </a:p>
                  </a:txBody>
                  <a:tcPr/>
                </a:tc>
                <a:tc>
                  <a:txBody>
                    <a:bodyPr/>
                    <a:lstStyle/>
                    <a:p>
                      <a:pPr lvl="0" algn="ctr">
                        <a:lnSpc>
                          <a:spcPct val="200000"/>
                        </a:lnSpc>
                      </a:pPr>
                      <a:r>
                        <a:rPr lang="it-IT" dirty="0"/>
                        <a:t>1.297.205</a:t>
                      </a:r>
                    </a:p>
                  </a:txBody>
                  <a:tcPr/>
                </a:tc>
                <a:extLst>
                  <a:ext uri="{0D108BD9-81ED-4DB2-BD59-A6C34878D82A}">
                    <a16:rowId xmlns:a16="http://schemas.microsoft.com/office/drawing/2014/main" val="3440920893"/>
                  </a:ext>
                </a:extLst>
              </a:tr>
              <a:tr h="842285">
                <a:tc>
                  <a:txBody>
                    <a:bodyPr/>
                    <a:lstStyle/>
                    <a:p>
                      <a:pPr lvl="0" algn="ctr">
                        <a:lnSpc>
                          <a:spcPct val="200000"/>
                        </a:lnSpc>
                      </a:pPr>
                      <a:r>
                        <a:rPr lang="it-IT" b="1"/>
                        <a:t>Speso pro capite</a:t>
                      </a:r>
                    </a:p>
                  </a:txBody>
                  <a:tcPr/>
                </a:tc>
                <a:tc>
                  <a:txBody>
                    <a:bodyPr/>
                    <a:lstStyle/>
                    <a:p>
                      <a:pPr lvl="0" algn="ctr">
                        <a:lnSpc>
                          <a:spcPct val="200000"/>
                        </a:lnSpc>
                      </a:pPr>
                      <a:r>
                        <a:rPr lang="it-IT"/>
                        <a:t>389,93</a:t>
                      </a:r>
                    </a:p>
                  </a:txBody>
                  <a:tcPr/>
                </a:tc>
                <a:tc>
                  <a:txBody>
                    <a:bodyPr/>
                    <a:lstStyle/>
                    <a:p>
                      <a:pPr lvl="0" algn="ctr">
                        <a:lnSpc>
                          <a:spcPct val="200000"/>
                        </a:lnSpc>
                      </a:pPr>
                      <a:r>
                        <a:rPr lang="it-IT"/>
                        <a:t>398,27</a:t>
                      </a:r>
                    </a:p>
                  </a:txBody>
                  <a:tcPr/>
                </a:tc>
                <a:tc>
                  <a:txBody>
                    <a:bodyPr/>
                    <a:lstStyle/>
                    <a:p>
                      <a:pPr lvl="0" algn="ctr">
                        <a:lnSpc>
                          <a:spcPct val="200000"/>
                        </a:lnSpc>
                      </a:pPr>
                      <a:r>
                        <a:rPr lang="it-IT" dirty="0"/>
                        <a:t>181,34</a:t>
                      </a:r>
                    </a:p>
                  </a:txBody>
                  <a:tcPr/>
                </a:tc>
                <a:extLst>
                  <a:ext uri="{0D108BD9-81ED-4DB2-BD59-A6C34878D82A}">
                    <a16:rowId xmlns:a16="http://schemas.microsoft.com/office/drawing/2014/main" val="22074503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81DAAE-4C88-6223-3ECB-030452441812}"/>
              </a:ext>
            </a:extLst>
          </p:cNvPr>
          <p:cNvSpPr txBox="1">
            <a:spLocks noGrp="1"/>
          </p:cNvSpPr>
          <p:nvPr>
            <p:ph type="title"/>
          </p:nvPr>
        </p:nvSpPr>
        <p:spPr>
          <a:xfrm>
            <a:off x="838203" y="285612"/>
            <a:ext cx="10515600" cy="1325559"/>
          </a:xfrm>
        </p:spPr>
        <p:txBody>
          <a:bodyPr/>
          <a:lstStyle/>
          <a:p>
            <a:pPr lvl="0"/>
            <a:r>
              <a:rPr lang="it-IT" sz="3600" dirty="0">
                <a:latin typeface="+mn-lt"/>
              </a:rPr>
              <a:t>Costi sociali del gioco d’azzardo in Italia</a:t>
            </a:r>
            <a:br>
              <a:rPr lang="it-IT" sz="3600" dirty="0">
                <a:latin typeface="+mn-lt"/>
              </a:rPr>
            </a:br>
            <a:r>
              <a:rPr lang="it-IT" sz="2000" dirty="0">
                <a:latin typeface="+mn-lt"/>
              </a:rPr>
              <a:t>Riepilogo risultati – Presentazione Lucchini, Milano 11 dicembre 2018 -</a:t>
            </a:r>
          </a:p>
        </p:txBody>
      </p:sp>
      <p:pic>
        <p:nvPicPr>
          <p:cNvPr id="3" name="Segnaposto contenuto 4">
            <a:extLst>
              <a:ext uri="{FF2B5EF4-FFF2-40B4-BE49-F238E27FC236}">
                <a16:creationId xmlns:a16="http://schemas.microsoft.com/office/drawing/2014/main" id="{8DF70A53-A9FA-8CC8-23B6-538AD714A700}"/>
              </a:ext>
            </a:extLst>
          </p:cNvPr>
          <p:cNvPicPr>
            <a:picLocks noGrp="1" noChangeAspect="1"/>
          </p:cNvPicPr>
          <p:nvPr>
            <p:ph idx="1"/>
          </p:nvPr>
        </p:nvPicPr>
        <p:blipFill>
          <a:blip r:embed="rId2"/>
          <a:stretch>
            <a:fillRect/>
          </a:stretch>
        </p:blipFill>
        <p:spPr>
          <a:xfrm>
            <a:off x="492888" y="1874967"/>
            <a:ext cx="5224421" cy="4027050"/>
          </a:xfrm>
          <a:solidFill>
            <a:srgbClr val="EDEDED"/>
          </a:solidFill>
        </p:spPr>
      </p:pic>
      <p:graphicFrame>
        <p:nvGraphicFramePr>
          <p:cNvPr id="6" name="Tabella 5">
            <a:extLst>
              <a:ext uri="{FF2B5EF4-FFF2-40B4-BE49-F238E27FC236}">
                <a16:creationId xmlns:a16="http://schemas.microsoft.com/office/drawing/2014/main" id="{82C43615-BEDF-C323-9019-2A61C8E9669A}"/>
              </a:ext>
            </a:extLst>
          </p:cNvPr>
          <p:cNvGraphicFramePr>
            <a:graphicFrameLocks noGrp="1"/>
          </p:cNvGraphicFramePr>
          <p:nvPr>
            <p:extLst>
              <p:ext uri="{D42A27DB-BD31-4B8C-83A1-F6EECF244321}">
                <p14:modId xmlns:p14="http://schemas.microsoft.com/office/powerpoint/2010/main" val="1044023777"/>
              </p:ext>
            </p:extLst>
          </p:nvPr>
        </p:nvGraphicFramePr>
        <p:xfrm>
          <a:off x="5892801" y="1874967"/>
          <a:ext cx="6105236" cy="4027050"/>
        </p:xfrm>
        <a:graphic>
          <a:graphicData uri="http://schemas.openxmlformats.org/drawingml/2006/table">
            <a:tbl>
              <a:tblPr/>
              <a:tblGrid>
                <a:gridCol w="1258910">
                  <a:extLst>
                    <a:ext uri="{9D8B030D-6E8A-4147-A177-3AD203B41FA5}">
                      <a16:colId xmlns:a16="http://schemas.microsoft.com/office/drawing/2014/main" val="2107458444"/>
                    </a:ext>
                  </a:extLst>
                </a:gridCol>
                <a:gridCol w="1514477">
                  <a:extLst>
                    <a:ext uri="{9D8B030D-6E8A-4147-A177-3AD203B41FA5}">
                      <a16:colId xmlns:a16="http://schemas.microsoft.com/office/drawing/2014/main" val="313239407"/>
                    </a:ext>
                  </a:extLst>
                </a:gridCol>
                <a:gridCol w="1599665">
                  <a:extLst>
                    <a:ext uri="{9D8B030D-6E8A-4147-A177-3AD203B41FA5}">
                      <a16:colId xmlns:a16="http://schemas.microsoft.com/office/drawing/2014/main" val="2060504546"/>
                    </a:ext>
                  </a:extLst>
                </a:gridCol>
                <a:gridCol w="1732184">
                  <a:extLst>
                    <a:ext uri="{9D8B030D-6E8A-4147-A177-3AD203B41FA5}">
                      <a16:colId xmlns:a16="http://schemas.microsoft.com/office/drawing/2014/main" val="3719235793"/>
                    </a:ext>
                  </a:extLst>
                </a:gridCol>
              </a:tblGrid>
              <a:tr h="3532007">
                <a:tc>
                  <a:txBody>
                    <a:bodyPr/>
                    <a:lstStyle/>
                    <a:p>
                      <a:pPr algn="l"/>
                      <a:r>
                        <a:rPr lang="it-IT" sz="1100" dirty="0"/>
                        <a:t>I costi sono riferiti in euro</a:t>
                      </a:r>
                    </a:p>
                    <a:p>
                      <a:pPr algn="l"/>
                      <a:endParaRPr lang="it-IT" sz="1100" dirty="0"/>
                    </a:p>
                    <a:p>
                      <a:pPr algn="l"/>
                      <a:r>
                        <a:rPr lang="it-IT" sz="1100" dirty="0"/>
                        <a:t>Costi sanitari </a:t>
                      </a:r>
                    </a:p>
                    <a:p>
                      <a:pPr algn="l"/>
                      <a:endParaRPr lang="it-IT" sz="1100" dirty="0"/>
                    </a:p>
                    <a:p>
                      <a:pPr algn="l"/>
                      <a:endParaRPr lang="it-IT" sz="1100" dirty="0"/>
                    </a:p>
                    <a:p>
                      <a:pPr algn="l"/>
                      <a:endParaRPr lang="it-IT" sz="1100" dirty="0"/>
                    </a:p>
                    <a:p>
                      <a:pPr algn="l"/>
                      <a:r>
                        <a:rPr lang="it-IT" sz="1100" dirty="0"/>
                        <a:t>Costi disoccupazione e mancata produttività</a:t>
                      </a:r>
                    </a:p>
                    <a:p>
                      <a:pPr algn="l"/>
                      <a:endParaRPr lang="it-IT" sz="1100" dirty="0"/>
                    </a:p>
                    <a:p>
                      <a:pPr algn="l"/>
                      <a:endParaRPr lang="it-IT" sz="1100" dirty="0"/>
                    </a:p>
                    <a:p>
                      <a:pPr algn="l"/>
                      <a:r>
                        <a:rPr lang="it-IT" sz="1100" dirty="0"/>
                        <a:t>Costi per suicidi e</a:t>
                      </a:r>
                    </a:p>
                    <a:p>
                      <a:pPr algn="l"/>
                      <a:r>
                        <a:rPr lang="it-IT" sz="1100" dirty="0"/>
                        <a:t>Rotture famigliari</a:t>
                      </a:r>
                    </a:p>
                    <a:p>
                      <a:pPr algn="l"/>
                      <a:endParaRPr lang="it-IT" sz="1100" dirty="0"/>
                    </a:p>
                    <a:p>
                      <a:pPr algn="l"/>
                      <a:endParaRPr lang="it-IT" sz="1100" dirty="0"/>
                    </a:p>
                    <a:p>
                      <a:pPr algn="l"/>
                      <a:r>
                        <a:rPr lang="it-IT" sz="1100" dirty="0"/>
                        <a:t>Costi per problemi legali</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4"/>
                    </a:solidFill>
                  </a:tcPr>
                </a:tc>
                <a:tc>
                  <a:txBody>
                    <a:bodyPr/>
                    <a:lstStyle/>
                    <a:p>
                      <a:pPr algn="l"/>
                      <a:r>
                        <a:rPr lang="it-IT" sz="1100" dirty="0"/>
                        <a:t>Trattamenti</a:t>
                      </a:r>
                    </a:p>
                    <a:p>
                      <a:pPr algn="l"/>
                      <a:r>
                        <a:rPr lang="it-IT" sz="1100" dirty="0"/>
                        <a:t>medici</a:t>
                      </a:r>
                    </a:p>
                    <a:p>
                      <a:pPr algn="l"/>
                      <a:r>
                        <a:rPr lang="it-IT" dirty="0"/>
                        <a:t> 10.167.264</a:t>
                      </a:r>
                    </a:p>
                    <a:p>
                      <a:pPr algn="l"/>
                      <a:endParaRPr lang="it-IT" dirty="0"/>
                    </a:p>
                    <a:p>
                      <a:pPr algn="l"/>
                      <a:r>
                        <a:rPr lang="it-IT" sz="1100" dirty="0"/>
                        <a:t>Da perdita di lavoro</a:t>
                      </a:r>
                    </a:p>
                    <a:p>
                      <a:pPr algn="l"/>
                      <a:r>
                        <a:rPr lang="it-IT" sz="1800" dirty="0"/>
                        <a:t>479.129.456</a:t>
                      </a:r>
                    </a:p>
                    <a:p>
                      <a:pPr algn="l"/>
                      <a:endParaRPr lang="it-IT" sz="1100" dirty="0"/>
                    </a:p>
                    <a:p>
                      <a:pPr algn="l"/>
                      <a:endParaRPr lang="it-IT" sz="1100" dirty="0"/>
                    </a:p>
                    <a:p>
                      <a:pPr algn="l"/>
                      <a:r>
                        <a:rPr lang="it-IT" sz="1100" dirty="0"/>
                        <a:t>Da suicidi</a:t>
                      </a:r>
                    </a:p>
                    <a:p>
                      <a:pPr algn="l"/>
                      <a:r>
                        <a:rPr lang="it-IT" sz="1800" dirty="0"/>
                        <a:t>292.567.898</a:t>
                      </a:r>
                    </a:p>
                    <a:p>
                      <a:pPr algn="l"/>
                      <a:endParaRPr lang="it-IT" sz="1100" dirty="0"/>
                    </a:p>
                    <a:p>
                      <a:pPr algn="l"/>
                      <a:endParaRPr lang="it-IT" sz="1100" dirty="0"/>
                    </a:p>
                    <a:p>
                      <a:pPr algn="l"/>
                      <a:r>
                        <a:rPr lang="it-IT" sz="1100" dirty="0"/>
                        <a:t>Sistema Giudiziario</a:t>
                      </a:r>
                    </a:p>
                    <a:p>
                      <a:pPr algn="l"/>
                      <a:r>
                        <a:rPr lang="it-IT" sz="1800" dirty="0"/>
                        <a:t>328.364.057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l"/>
                      <a:r>
                        <a:rPr lang="it-IT" sz="1100" dirty="0"/>
                        <a:t>         Altri costi</a:t>
                      </a:r>
                    </a:p>
                    <a:p>
                      <a:pPr algn="l"/>
                      <a:r>
                        <a:rPr lang="it-IT" sz="1100" dirty="0"/>
                        <a:t>associati al fenomeno</a:t>
                      </a:r>
                    </a:p>
                    <a:p>
                      <a:pPr algn="l"/>
                      <a:r>
                        <a:rPr lang="it-IT" sz="1800" dirty="0"/>
                        <a:t> 50.000.000</a:t>
                      </a:r>
                    </a:p>
                    <a:p>
                      <a:pPr algn="l"/>
                      <a:endParaRPr lang="it-IT" sz="1800" dirty="0"/>
                    </a:p>
                    <a:p>
                      <a:pPr algn="l"/>
                      <a:r>
                        <a:rPr lang="it-IT" sz="1100" dirty="0"/>
                        <a:t>Da mancata produttività</a:t>
                      </a:r>
                    </a:p>
                    <a:p>
                      <a:pPr algn="l"/>
                      <a:r>
                        <a:rPr lang="it-IT" sz="1800" dirty="0"/>
                        <a:t>1.056.660.561</a:t>
                      </a:r>
                    </a:p>
                    <a:p>
                      <a:pPr algn="l"/>
                      <a:endParaRPr lang="it-IT" sz="1100" dirty="0"/>
                    </a:p>
                    <a:p>
                      <a:pPr algn="l"/>
                      <a:endParaRPr lang="it-IT" sz="1100" dirty="0"/>
                    </a:p>
                    <a:p>
                      <a:pPr algn="l"/>
                      <a:r>
                        <a:rPr lang="it-IT" sz="1100" dirty="0"/>
                        <a:t>Divorzi/Separazioni</a:t>
                      </a:r>
                    </a:p>
                    <a:p>
                      <a:pPr algn="l"/>
                      <a:r>
                        <a:rPr lang="it-IT" sz="1800" dirty="0"/>
                        <a:t>18.207.790</a:t>
                      </a:r>
                    </a:p>
                    <a:p>
                      <a:pPr algn="l"/>
                      <a:endParaRPr lang="it-IT" sz="1800" dirty="0"/>
                    </a:p>
                    <a:p>
                      <a:pPr algn="l"/>
                      <a:r>
                        <a:rPr lang="it-IT" sz="1100" dirty="0"/>
                        <a:t>Sistema Penitenziario</a:t>
                      </a:r>
                    </a:p>
                    <a:p>
                      <a:pPr algn="l"/>
                      <a:r>
                        <a:rPr lang="it-IT" sz="1800" dirty="0"/>
                        <a:t>485.121.795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l"/>
                      <a:r>
                        <a:rPr lang="it-IT" sz="1100" dirty="0"/>
                        <a:t>Totale</a:t>
                      </a:r>
                    </a:p>
                    <a:p>
                      <a:pPr algn="l"/>
                      <a:endParaRPr lang="it-IT" sz="1100" dirty="0"/>
                    </a:p>
                    <a:p>
                      <a:pPr algn="l"/>
                      <a:r>
                        <a:rPr lang="it-IT" dirty="0"/>
                        <a:t>60.167.264</a:t>
                      </a:r>
                    </a:p>
                    <a:p>
                      <a:pPr algn="l"/>
                      <a:endParaRPr lang="it-IT" dirty="0"/>
                    </a:p>
                    <a:p>
                      <a:pPr algn="l"/>
                      <a:r>
                        <a:rPr lang="it-IT" sz="1100" dirty="0"/>
                        <a:t>Totale</a:t>
                      </a:r>
                    </a:p>
                    <a:p>
                      <a:pPr algn="l"/>
                      <a:r>
                        <a:rPr lang="it-IT" dirty="0"/>
                        <a:t>1.535.790.017</a:t>
                      </a:r>
                    </a:p>
                    <a:p>
                      <a:pPr algn="l"/>
                      <a:endParaRPr lang="it-IT" sz="1100" dirty="0"/>
                    </a:p>
                    <a:p>
                      <a:pPr algn="l"/>
                      <a:endParaRPr lang="it-IT" sz="1100" dirty="0"/>
                    </a:p>
                    <a:p>
                      <a:pPr algn="l"/>
                      <a:r>
                        <a:rPr lang="it-IT" sz="1100" dirty="0"/>
                        <a:t>Totale</a:t>
                      </a:r>
                    </a:p>
                    <a:p>
                      <a:pPr algn="l"/>
                      <a:r>
                        <a:rPr lang="it-IT" dirty="0"/>
                        <a:t>310.775.688</a:t>
                      </a:r>
                    </a:p>
                    <a:p>
                      <a:pPr algn="l"/>
                      <a:endParaRPr lang="it-IT" dirty="0"/>
                    </a:p>
                    <a:p>
                      <a:pPr algn="l"/>
                      <a:r>
                        <a:rPr lang="it-IT" sz="1100" dirty="0"/>
                        <a:t>Totale</a:t>
                      </a:r>
                    </a:p>
                    <a:p>
                      <a:pPr algn="l"/>
                      <a:r>
                        <a:rPr lang="it-IT" dirty="0"/>
                        <a:t>813.485.852</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1028650407"/>
                  </a:ext>
                </a:extLst>
              </a:tr>
              <a:tr h="495043">
                <a:tc>
                  <a:txBody>
                    <a:bodyPr/>
                    <a:lstStyle/>
                    <a:p>
                      <a:pPr algn="l"/>
                      <a:endParaRPr lang="it-IT" sz="1100" dirty="0"/>
                    </a:p>
                    <a:p>
                      <a:pPr algn="l"/>
                      <a:r>
                        <a:rPr lang="it-IT" sz="1100" dirty="0"/>
                        <a:t>Gran Totale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4"/>
                    </a:solidFill>
                  </a:tcPr>
                </a:tc>
                <a:tc>
                  <a:txBody>
                    <a:bodyPr/>
                    <a:lstStyle/>
                    <a:p>
                      <a:pPr algn="l"/>
                      <a:endParaRPr lang="it-IT"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l"/>
                      <a:endParaRPr lang="it-IT"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l"/>
                      <a:r>
                        <a:rPr lang="it-IT" dirty="0"/>
                        <a:t>2.720.218.821</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265714051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B48664-EF67-E973-F433-1628B2C5AF6F}"/>
              </a:ext>
            </a:extLst>
          </p:cNvPr>
          <p:cNvSpPr txBox="1">
            <a:spLocks noGrp="1"/>
          </p:cNvSpPr>
          <p:nvPr>
            <p:ph type="title"/>
          </p:nvPr>
        </p:nvSpPr>
        <p:spPr>
          <a:xfrm>
            <a:off x="838193" y="365129"/>
            <a:ext cx="10515609" cy="1562142"/>
          </a:xfrm>
          <a:noFill/>
        </p:spPr>
        <p:txBody>
          <a:bodyPr anchorCtr="1">
            <a:normAutofit/>
          </a:bodyPr>
          <a:lstStyle/>
          <a:p>
            <a:pPr lvl="0" algn="ctr"/>
            <a:r>
              <a:rPr lang="it-IT" sz="2800" b="1" dirty="0">
                <a:latin typeface="+mn-lt"/>
              </a:rPr>
              <a:t>Efficacia delle Ordinanze di riduzione temporale dell’offerta di gioco</a:t>
            </a:r>
            <a:br>
              <a:rPr lang="it-IT" sz="2800" dirty="0">
                <a:latin typeface="+mn-lt"/>
              </a:rPr>
            </a:br>
            <a:r>
              <a:rPr lang="it-IT" sz="2000" dirty="0">
                <a:latin typeface="+mn-lt"/>
              </a:rPr>
              <a:t>Direttore del Dipartimento Patologie delle dipendenze, dott. Paolo Jarre</a:t>
            </a:r>
            <a:br>
              <a:rPr lang="it-IT" sz="2800" dirty="0">
                <a:latin typeface="+mn-lt"/>
              </a:rPr>
            </a:br>
            <a:r>
              <a:rPr lang="it-IT" sz="1800" dirty="0">
                <a:latin typeface="+mn-lt"/>
              </a:rPr>
              <a:t>Dati sperimentali dalla ASL TO3, area ovest provincia di Torino </a:t>
            </a:r>
          </a:p>
        </p:txBody>
      </p:sp>
      <p:sp>
        <p:nvSpPr>
          <p:cNvPr id="3" name="Segnaposto contenuto 2">
            <a:extLst>
              <a:ext uri="{FF2B5EF4-FFF2-40B4-BE49-F238E27FC236}">
                <a16:creationId xmlns:a16="http://schemas.microsoft.com/office/drawing/2014/main" id="{C7B69E69-B621-00D1-EEDA-83B4EB1CAA21}"/>
              </a:ext>
            </a:extLst>
          </p:cNvPr>
          <p:cNvSpPr txBox="1">
            <a:spLocks noGrp="1"/>
          </p:cNvSpPr>
          <p:nvPr>
            <p:ph idx="1"/>
          </p:nvPr>
        </p:nvSpPr>
        <p:spPr>
          <a:xfrm>
            <a:off x="838203" y="1927271"/>
            <a:ext cx="10515600" cy="4565599"/>
          </a:xfrm>
        </p:spPr>
        <p:txBody>
          <a:bodyPr>
            <a:normAutofit fontScale="92500"/>
          </a:bodyPr>
          <a:lstStyle/>
          <a:p>
            <a:pPr marL="0" lvl="0" indent="0">
              <a:lnSpc>
                <a:spcPct val="80000"/>
              </a:lnSpc>
              <a:buNone/>
            </a:pPr>
            <a:endParaRPr lang="it-IT" sz="1800" dirty="0"/>
          </a:p>
          <a:p>
            <a:pPr marL="0" lvl="0" indent="0">
              <a:lnSpc>
                <a:spcPct val="80000"/>
              </a:lnSpc>
              <a:buNone/>
            </a:pPr>
            <a:r>
              <a:rPr lang="it-IT" sz="2200" dirty="0">
                <a:latin typeface="Calibri" panose="020F0502020204030204" pitchFamily="34" charset="0"/>
                <a:cs typeface="Calibri" panose="020F0502020204030204" pitchFamily="34" charset="0"/>
              </a:rPr>
              <a:t>L’ASL TO3 è il territorio in Italia dove vi è il maggior numero di ordinanze limitative degli orari di funzionamento degli apparecchi da gioco con 60 Comuni corrispondenti a oltre il 90% dei residenti.</a:t>
            </a:r>
          </a:p>
          <a:p>
            <a:pPr marL="0" lvl="0" indent="0">
              <a:lnSpc>
                <a:spcPct val="80000"/>
              </a:lnSpc>
              <a:buNone/>
            </a:pPr>
            <a:endParaRPr lang="it-IT" sz="2200" dirty="0">
              <a:latin typeface="Calibri" panose="020F0502020204030204" pitchFamily="34" charset="0"/>
              <a:cs typeface="Calibri" panose="020F0502020204030204" pitchFamily="34" charset="0"/>
            </a:endParaRPr>
          </a:p>
          <a:p>
            <a:pPr marL="0" lvl="0" indent="0">
              <a:lnSpc>
                <a:spcPct val="80000"/>
              </a:lnSpc>
              <a:buNone/>
            </a:pPr>
            <a:r>
              <a:rPr lang="it-IT" sz="2200" dirty="0">
                <a:latin typeface="Calibri" panose="020F0502020204030204" pitchFamily="34" charset="0"/>
                <a:cs typeface="Calibri" panose="020F0502020204030204" pitchFamily="34" charset="0"/>
              </a:rPr>
              <a:t>Conclusioni sui dati facendo un raffronto anno su anno 2016/2015 e 2017/2016:</a:t>
            </a:r>
          </a:p>
          <a:p>
            <a:pPr marL="457200" lvl="0" indent="-457200">
              <a:lnSpc>
                <a:spcPct val="80000"/>
              </a:lnSpc>
              <a:buFont typeface="Calibri Light"/>
              <a:buAutoNum type="arabicPeriod"/>
            </a:pPr>
            <a:endParaRPr lang="it-IT" sz="2200" b="1" dirty="0">
              <a:latin typeface="Calibri" panose="020F0502020204030204" pitchFamily="34" charset="0"/>
              <a:cs typeface="Calibri" panose="020F0502020204030204" pitchFamily="34" charset="0"/>
            </a:endParaRPr>
          </a:p>
          <a:p>
            <a:pPr marL="457200" lvl="0" indent="-457200">
              <a:lnSpc>
                <a:spcPct val="80000"/>
              </a:lnSpc>
              <a:buFont typeface="Calibri Light"/>
              <a:buAutoNum type="arabicPeriod"/>
            </a:pPr>
            <a:r>
              <a:rPr lang="it-IT" sz="2200" b="1" dirty="0">
                <a:latin typeface="Calibri" panose="020F0502020204030204" pitchFamily="34" charset="0"/>
                <a:cs typeface="Calibri" panose="020F0502020204030204" pitchFamily="34" charset="0"/>
              </a:rPr>
              <a:t>Le ordinanze riducono da subito l’investimento negli apparecchi di gioco </a:t>
            </a:r>
            <a:r>
              <a:rPr lang="it-IT" sz="2200" dirty="0">
                <a:latin typeface="Calibri" panose="020F0502020204030204" pitchFamily="34" charset="0"/>
                <a:cs typeface="Calibri" panose="020F0502020204030204" pitchFamily="34" charset="0"/>
              </a:rPr>
              <a:t>con una netta differenza laddove non vengono emanate</a:t>
            </a:r>
          </a:p>
          <a:p>
            <a:pPr marL="457200" lvl="0" indent="-457200">
              <a:lnSpc>
                <a:spcPct val="80000"/>
              </a:lnSpc>
              <a:buFont typeface="Calibri Light"/>
              <a:buAutoNum type="arabicPeriod"/>
            </a:pPr>
            <a:r>
              <a:rPr lang="it-IT" sz="2200" b="1" dirty="0">
                <a:latin typeface="Calibri" panose="020F0502020204030204" pitchFamily="34" charset="0"/>
                <a:cs typeface="Calibri" panose="020F0502020204030204" pitchFamily="34" charset="0"/>
              </a:rPr>
              <a:t>La limitazione non comporta un viraggio sugli apparecchi a maggior spesa </a:t>
            </a:r>
            <a:r>
              <a:rPr lang="it-IT" sz="2200" dirty="0">
                <a:latin typeface="Calibri" panose="020F0502020204030204" pitchFamily="34" charset="0"/>
                <a:cs typeface="Calibri" panose="020F0502020204030204" pitchFamily="34" charset="0"/>
              </a:rPr>
              <a:t>(VLT)</a:t>
            </a:r>
          </a:p>
          <a:p>
            <a:pPr marL="457200" lvl="0" indent="-457200">
              <a:lnSpc>
                <a:spcPct val="80000"/>
              </a:lnSpc>
              <a:buFont typeface="Calibri Light"/>
              <a:buAutoNum type="arabicPeriod"/>
            </a:pPr>
            <a:r>
              <a:rPr lang="it-IT" sz="2200" b="1" dirty="0">
                <a:latin typeface="Calibri" panose="020F0502020204030204" pitchFamily="34" charset="0"/>
                <a:cs typeface="Calibri" panose="020F0502020204030204" pitchFamily="34" charset="0"/>
              </a:rPr>
              <a:t>La possibile transumanza verso i luoghi dei territori a gioco libero è un fenomeno trascurabile</a:t>
            </a:r>
          </a:p>
          <a:p>
            <a:pPr marL="457200" lvl="0" indent="-457200">
              <a:lnSpc>
                <a:spcPct val="80000"/>
              </a:lnSpc>
              <a:buFont typeface="Calibri Light"/>
              <a:buAutoNum type="arabicPeriod"/>
            </a:pPr>
            <a:r>
              <a:rPr lang="it-IT" sz="2200" b="1" dirty="0">
                <a:latin typeface="Calibri" panose="020F0502020204030204" pitchFamily="34" charset="0"/>
                <a:cs typeface="Calibri" panose="020F0502020204030204" pitchFamily="34" charset="0"/>
              </a:rPr>
              <a:t>La riduzione della spesa è del 21% con picchi del 38% in alcuni Comuni</a:t>
            </a:r>
          </a:p>
          <a:p>
            <a:pPr marL="457200" lvl="0" indent="-457200">
              <a:lnSpc>
                <a:spcPct val="80000"/>
              </a:lnSpc>
              <a:buFont typeface="Calibri Light"/>
              <a:buAutoNum type="arabicPeriod"/>
            </a:pPr>
            <a:r>
              <a:rPr lang="it-IT" sz="2200" b="1" dirty="0">
                <a:latin typeface="Calibri" panose="020F0502020204030204" pitchFamily="34" charset="0"/>
                <a:cs typeface="Calibri" panose="020F0502020204030204" pitchFamily="34" charset="0"/>
              </a:rPr>
              <a:t>Si può affermare che la restrizione dell’offerta di gioco con apparecchi non comporta un incremento dei consumi verso gli altri giochi </a:t>
            </a:r>
          </a:p>
          <a:p>
            <a:pPr marL="457200" lvl="0" indent="-457200">
              <a:lnSpc>
                <a:spcPct val="80000"/>
              </a:lnSpc>
              <a:buFont typeface="Calibri Light"/>
              <a:buAutoNum type="arabicPeriod"/>
            </a:pPr>
            <a:endParaRPr lang="it-IT" sz="2400" dirty="0"/>
          </a:p>
          <a:p>
            <a:pPr marL="0" lvl="0" indent="0">
              <a:lnSpc>
                <a:spcPct val="80000"/>
              </a:lnSpc>
              <a:buNone/>
            </a:pPr>
            <a:endParaRPr lang="it-IT"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735AD3-60B6-5756-FF1B-A87615150B4C}"/>
              </a:ext>
            </a:extLst>
          </p:cNvPr>
          <p:cNvSpPr txBox="1">
            <a:spLocks noGrp="1"/>
          </p:cNvSpPr>
          <p:nvPr>
            <p:ph type="title"/>
          </p:nvPr>
        </p:nvSpPr>
        <p:spPr>
          <a:xfrm>
            <a:off x="932872" y="365126"/>
            <a:ext cx="10420927" cy="1325564"/>
          </a:xfrm>
        </p:spPr>
        <p:txBody>
          <a:bodyPr/>
          <a:lstStyle/>
          <a:p>
            <a:pPr lvl="0"/>
            <a:r>
              <a:rPr lang="it-IT" sz="2800" b="1" dirty="0">
                <a:latin typeface="+mn-lt"/>
              </a:rPr>
              <a:t> Perché le Amministrazioni e i Consigli Comunali possono intervenire</a:t>
            </a:r>
          </a:p>
        </p:txBody>
      </p:sp>
      <p:sp>
        <p:nvSpPr>
          <p:cNvPr id="3" name="Segnaposto contenuto 2">
            <a:extLst>
              <a:ext uri="{FF2B5EF4-FFF2-40B4-BE49-F238E27FC236}">
                <a16:creationId xmlns:a16="http://schemas.microsoft.com/office/drawing/2014/main" id="{4A5A6B4F-990C-8821-A240-E659572150F4}"/>
              </a:ext>
            </a:extLst>
          </p:cNvPr>
          <p:cNvSpPr txBox="1">
            <a:spLocks noGrp="1"/>
          </p:cNvSpPr>
          <p:nvPr>
            <p:ph idx="1"/>
          </p:nvPr>
        </p:nvSpPr>
        <p:spPr>
          <a:xfrm>
            <a:off x="838193" y="1690689"/>
            <a:ext cx="10515609" cy="4486275"/>
          </a:xfrm>
        </p:spPr>
        <p:txBody>
          <a:bodyPr>
            <a:normAutofit lnSpcReduction="10000"/>
          </a:bodyPr>
          <a:lstStyle/>
          <a:p>
            <a:pPr lvl="0">
              <a:lnSpc>
                <a:spcPct val="80000"/>
              </a:lnSpc>
            </a:pPr>
            <a:endParaRPr lang="it-IT" sz="2200" dirty="0"/>
          </a:p>
          <a:p>
            <a:pPr lvl="0">
              <a:lnSpc>
                <a:spcPct val="80000"/>
              </a:lnSpc>
            </a:pPr>
            <a:r>
              <a:rPr lang="it-IT" sz="2400" dirty="0"/>
              <a:t>L’art 50 del Dlgs 18.8.2000 n. 267 stabilisce che il Sindaco è competente a coordinare gli orari degli esercizi commerciali, dei pubblici esercizi e dei servizi pubblici sulla base degli indirizzi espressi dal Consiglio Comunale</a:t>
            </a:r>
          </a:p>
          <a:p>
            <a:pPr lvl="0">
              <a:lnSpc>
                <a:spcPct val="80000"/>
              </a:lnSpc>
            </a:pPr>
            <a:endParaRPr lang="it-IT" sz="2400" dirty="0"/>
          </a:p>
          <a:p>
            <a:pPr lvl="0">
              <a:lnSpc>
                <a:spcPct val="80000"/>
              </a:lnSpc>
            </a:pPr>
            <a:r>
              <a:rPr lang="it-IT" sz="2400" dirty="0"/>
              <a:t>Quello della regolamentazione degli orari di apertura delle sale-gioco per esigenze di tutela di salute e con finalità di contrasto del fenomeno del gioco d’azzardo patologico è di potere sindacale di carattere generale </a:t>
            </a:r>
            <a:r>
              <a:rPr lang="it-IT" sz="2400" b="1" dirty="0"/>
              <a:t>e riguarda dunque tutti gli esercizi commerciali</a:t>
            </a:r>
          </a:p>
          <a:p>
            <a:pPr lvl="0">
              <a:lnSpc>
                <a:spcPct val="80000"/>
              </a:lnSpc>
            </a:pPr>
            <a:endParaRPr lang="it-IT" sz="2400" dirty="0"/>
          </a:p>
          <a:p>
            <a:pPr lvl="0">
              <a:lnSpc>
                <a:spcPct val="80000"/>
              </a:lnSpc>
            </a:pPr>
            <a:r>
              <a:rPr lang="it-IT" sz="2400" dirty="0"/>
              <a:t> Definire le fasce orarie di preclusione del funzionamento delle apparecchiature </a:t>
            </a:r>
            <a:r>
              <a:rPr lang="it-IT" sz="2400" b="1" dirty="0"/>
              <a:t>comporta il minor sacrificio possibile </a:t>
            </a:r>
            <a:r>
              <a:rPr lang="it-IT" sz="2400" dirty="0"/>
              <a:t>per l’interesse dei privati gestori delle sale da gioco e degli esercizi pubblici in relazione all’interesse pubblico (sentenze del Consiglio di stato n.8298 del 2019)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59244F-F9FC-14B9-C6DB-85D55DA71A67}"/>
              </a:ext>
            </a:extLst>
          </p:cNvPr>
          <p:cNvSpPr txBox="1">
            <a:spLocks noGrp="1"/>
          </p:cNvSpPr>
          <p:nvPr>
            <p:ph type="title"/>
          </p:nvPr>
        </p:nvSpPr>
        <p:spPr>
          <a:xfrm>
            <a:off x="1062182" y="365125"/>
            <a:ext cx="10291618" cy="1325563"/>
          </a:xfrm>
        </p:spPr>
        <p:txBody>
          <a:bodyPr/>
          <a:lstStyle/>
          <a:p>
            <a:pPr lvl="0"/>
            <a:r>
              <a:rPr lang="it-IT" sz="2800" b="1" dirty="0">
                <a:latin typeface="+mn-lt"/>
              </a:rPr>
              <a:t>Perché le Amministrazioni e i Consigli Comunali possono intervenire</a:t>
            </a:r>
          </a:p>
        </p:txBody>
      </p:sp>
      <p:sp>
        <p:nvSpPr>
          <p:cNvPr id="3" name="Segnaposto contenuto 2">
            <a:extLst>
              <a:ext uri="{FF2B5EF4-FFF2-40B4-BE49-F238E27FC236}">
                <a16:creationId xmlns:a16="http://schemas.microsoft.com/office/drawing/2014/main" id="{6A9AE5E3-ADD1-BF3C-2A30-192AB5F5DAE4}"/>
              </a:ext>
            </a:extLst>
          </p:cNvPr>
          <p:cNvSpPr txBox="1">
            <a:spLocks noGrp="1"/>
          </p:cNvSpPr>
          <p:nvPr>
            <p:ph idx="1"/>
          </p:nvPr>
        </p:nvSpPr>
        <p:spPr>
          <a:xfrm>
            <a:off x="838193" y="1295403"/>
            <a:ext cx="10515609" cy="4881560"/>
          </a:xfrm>
        </p:spPr>
        <p:txBody>
          <a:bodyPr>
            <a:normAutofit/>
          </a:bodyPr>
          <a:lstStyle/>
          <a:p>
            <a:pPr marL="0" lvl="0" indent="0">
              <a:lnSpc>
                <a:spcPct val="80000"/>
              </a:lnSpc>
              <a:buNone/>
            </a:pPr>
            <a:endParaRPr lang="it-IT" sz="2200" dirty="0"/>
          </a:p>
          <a:p>
            <a:pPr lvl="0">
              <a:lnSpc>
                <a:spcPct val="80000"/>
              </a:lnSpc>
            </a:pPr>
            <a:r>
              <a:rPr lang="it-IT" sz="2200" dirty="0"/>
              <a:t>La Conferenza Unificata delle Regioni e delle Provincie Autonome ha concluso i lavori con l’intesa del 7 settembre 2017 ed ha individuato il punto di equilibrio tra i contrapposti interessi nella </a:t>
            </a:r>
            <a:r>
              <a:rPr lang="it-IT" sz="2200" b="1" dirty="0"/>
              <a:t>fissazione di un monte ore giornaliero </a:t>
            </a:r>
            <a:r>
              <a:rPr lang="it-IT" sz="2200" dirty="0"/>
              <a:t>di interruzione del gioco </a:t>
            </a:r>
            <a:r>
              <a:rPr lang="it-IT" sz="2200" b="1" dirty="0"/>
              <a:t>non superiore a sei ore</a:t>
            </a:r>
          </a:p>
          <a:p>
            <a:pPr lvl="0">
              <a:lnSpc>
                <a:spcPct val="80000"/>
              </a:lnSpc>
            </a:pPr>
            <a:r>
              <a:rPr lang="it-IT" sz="2200" dirty="0"/>
              <a:t>Il parere del Consiglio di Stato n.1200 del 2020 che </a:t>
            </a:r>
            <a:r>
              <a:rPr lang="it-IT" sz="2200" b="1" dirty="0"/>
              <a:t>ha riconosciuto la legittimità </a:t>
            </a:r>
            <a:r>
              <a:rPr lang="it-IT" sz="2200" dirty="0"/>
              <a:t>di un ordinanza sindacale impugnata relativa alla definizione di orari massimi e fasce di attività conferma che </a:t>
            </a:r>
            <a:r>
              <a:rPr lang="it-IT" sz="2200" b="1" dirty="0"/>
              <a:t>ridurre l’offerta </a:t>
            </a:r>
            <a:r>
              <a:rPr lang="it-IT" sz="2200" dirty="0"/>
              <a:t>mediante </a:t>
            </a:r>
            <a:r>
              <a:rPr lang="it-IT" sz="2200" b="1" dirty="0"/>
              <a:t>la riduzione degli orari </a:t>
            </a:r>
            <a:r>
              <a:rPr lang="it-IT" sz="2200" dirty="0"/>
              <a:t>costituisce una scelta proporzionata per fronteggiare la ludopatia </a:t>
            </a:r>
          </a:p>
          <a:p>
            <a:pPr lvl="0">
              <a:lnSpc>
                <a:spcPct val="80000"/>
              </a:lnSpc>
            </a:pPr>
            <a:r>
              <a:rPr lang="it-IT" sz="2200" dirty="0"/>
              <a:t>La Corte Costituzionale, con la sentenza 18.07.2014, n.220, ha riconosciuto nella riduzione degli orari delle sale da gioco una legittima misura di contrasto alla ludopatia</a:t>
            </a:r>
          </a:p>
          <a:p>
            <a:pPr lvl="0">
              <a:lnSpc>
                <a:spcPct val="80000"/>
              </a:lnSpc>
            </a:pPr>
            <a:r>
              <a:rPr lang="it-IT" sz="2200" dirty="0"/>
              <a:t>Le slot machines e videolottery sono caratterizzate da un grado di pericolosità maggiore in quanto implicano un contatto diretto senza alcuna intermediazione umana volta a disincentivare l’ossessione al gioco, specie nella fase iniziale del processo di dipendenza patologica  (sentenze Tar Liguria n.972 del 2019 e n.53 del 2020)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BDA3FB-BEB4-F647-3F76-FACD194CEDFC}"/>
              </a:ext>
            </a:extLst>
          </p:cNvPr>
          <p:cNvSpPr txBox="1">
            <a:spLocks noGrp="1"/>
          </p:cNvSpPr>
          <p:nvPr>
            <p:ph type="title"/>
          </p:nvPr>
        </p:nvSpPr>
        <p:spPr>
          <a:xfrm>
            <a:off x="838175" y="520695"/>
            <a:ext cx="10515627" cy="1490985"/>
          </a:xfrm>
        </p:spPr>
        <p:txBody>
          <a:bodyPr>
            <a:normAutofit/>
          </a:bodyPr>
          <a:lstStyle/>
          <a:p>
            <a:pPr lvl="0"/>
            <a:r>
              <a:rPr lang="it-IT" sz="2000" b="1" dirty="0">
                <a:latin typeface="+mn-lt"/>
              </a:rPr>
              <a:t>Andamento volumi di gioco anno 2022 e primi riscontri sull’efficacia dell’ordinanza </a:t>
            </a:r>
            <a:br>
              <a:rPr lang="it-IT" sz="2000" b="1" dirty="0">
                <a:latin typeface="+mn-lt"/>
              </a:rPr>
            </a:br>
            <a:r>
              <a:rPr lang="it-IT" sz="2000" b="1" dirty="0">
                <a:latin typeface="+mn-lt"/>
              </a:rPr>
              <a:t>n.47 del 10-05-2021 che disciplina lo spegnimento degli apparecchi nei seguenti orari: </a:t>
            </a:r>
            <a:br>
              <a:rPr lang="it-IT" sz="2000" b="1" dirty="0">
                <a:latin typeface="+mn-lt"/>
              </a:rPr>
            </a:br>
            <a:r>
              <a:rPr lang="it-IT" sz="2000" b="1" dirty="0">
                <a:latin typeface="+mn-lt"/>
              </a:rPr>
              <a:t>dalle 8:00 alle 10:00 – dalle 12:00 alle 14:00 - dalle 17:00 alle 19:00 (Agrate Brianza)</a:t>
            </a:r>
            <a:br>
              <a:rPr lang="it-IT" sz="2200" dirty="0">
                <a:latin typeface="+mn-lt"/>
              </a:rPr>
            </a:br>
            <a:r>
              <a:rPr lang="it-IT" sz="1800" dirty="0">
                <a:latin typeface="+mn-lt"/>
              </a:rPr>
              <a:t>Dati Agenzia Dogane e dei Monopoli</a:t>
            </a:r>
          </a:p>
        </p:txBody>
      </p:sp>
      <p:graphicFrame>
        <p:nvGraphicFramePr>
          <p:cNvPr id="3" name="Segnaposto contenuto 3">
            <a:extLst>
              <a:ext uri="{FF2B5EF4-FFF2-40B4-BE49-F238E27FC236}">
                <a16:creationId xmlns:a16="http://schemas.microsoft.com/office/drawing/2014/main" id="{DA4E86E7-4833-8014-6C06-70C11CD85C9A}"/>
              </a:ext>
            </a:extLst>
          </p:cNvPr>
          <p:cNvGraphicFramePr>
            <a:graphicFrameLocks noGrp="1"/>
          </p:cNvGraphicFramePr>
          <p:nvPr>
            <p:ph idx="1"/>
            <p:extLst>
              <p:ext uri="{D42A27DB-BD31-4B8C-83A1-F6EECF244321}">
                <p14:modId xmlns:p14="http://schemas.microsoft.com/office/powerpoint/2010/main" val="1874218434"/>
              </p:ext>
            </p:extLst>
          </p:nvPr>
        </p:nvGraphicFramePr>
        <p:xfrm>
          <a:off x="838175" y="2146297"/>
          <a:ext cx="10515617" cy="3680814"/>
        </p:xfrm>
        <a:graphic>
          <a:graphicData uri="http://schemas.openxmlformats.org/drawingml/2006/table">
            <a:tbl>
              <a:tblPr firstRow="1" bandRow="1">
                <a:effectLst/>
                <a:tableStyleId>{00A15C55-8517-42AA-B614-E9B94910E393}</a:tableStyleId>
              </a:tblPr>
              <a:tblGrid>
                <a:gridCol w="1980508">
                  <a:extLst>
                    <a:ext uri="{9D8B030D-6E8A-4147-A177-3AD203B41FA5}">
                      <a16:colId xmlns:a16="http://schemas.microsoft.com/office/drawing/2014/main" val="2635415453"/>
                    </a:ext>
                  </a:extLst>
                </a:gridCol>
                <a:gridCol w="1804102">
                  <a:extLst>
                    <a:ext uri="{9D8B030D-6E8A-4147-A177-3AD203B41FA5}">
                      <a16:colId xmlns:a16="http://schemas.microsoft.com/office/drawing/2014/main" val="873894276"/>
                    </a:ext>
                  </a:extLst>
                </a:gridCol>
                <a:gridCol w="1862421">
                  <a:extLst>
                    <a:ext uri="{9D8B030D-6E8A-4147-A177-3AD203B41FA5}">
                      <a16:colId xmlns:a16="http://schemas.microsoft.com/office/drawing/2014/main" val="154083931"/>
                    </a:ext>
                  </a:extLst>
                </a:gridCol>
                <a:gridCol w="2275001">
                  <a:extLst>
                    <a:ext uri="{9D8B030D-6E8A-4147-A177-3AD203B41FA5}">
                      <a16:colId xmlns:a16="http://schemas.microsoft.com/office/drawing/2014/main" val="2938504114"/>
                    </a:ext>
                  </a:extLst>
                </a:gridCol>
                <a:gridCol w="2593585">
                  <a:extLst>
                    <a:ext uri="{9D8B030D-6E8A-4147-A177-3AD203B41FA5}">
                      <a16:colId xmlns:a16="http://schemas.microsoft.com/office/drawing/2014/main" val="3101395314"/>
                    </a:ext>
                  </a:extLst>
                </a:gridCol>
              </a:tblGrid>
              <a:tr h="919950">
                <a:tc>
                  <a:txBody>
                    <a:bodyPr/>
                    <a:lstStyle/>
                    <a:p>
                      <a:pPr lvl="0" algn="ctr">
                        <a:lnSpc>
                          <a:spcPct val="150000"/>
                        </a:lnSpc>
                      </a:pPr>
                      <a:r>
                        <a:rPr lang="it-IT" dirty="0">
                          <a:latin typeface="+mn-lt"/>
                        </a:rPr>
                        <a:t>AGRATE BRIANZA 2022</a:t>
                      </a:r>
                    </a:p>
                  </a:txBody>
                  <a:tcPr/>
                </a:tc>
                <a:tc>
                  <a:txBody>
                    <a:bodyPr/>
                    <a:lstStyle/>
                    <a:p>
                      <a:pPr lvl="0" algn="ctr">
                        <a:lnSpc>
                          <a:spcPct val="150000"/>
                        </a:lnSpc>
                      </a:pPr>
                      <a:r>
                        <a:rPr lang="it-IT" dirty="0">
                          <a:latin typeface="+mn-lt"/>
                        </a:rPr>
                        <a:t>Dati </a:t>
                      </a:r>
                    </a:p>
                    <a:p>
                      <a:pPr lvl="0" algn="ctr">
                        <a:lnSpc>
                          <a:spcPct val="150000"/>
                        </a:lnSpc>
                      </a:pPr>
                      <a:r>
                        <a:rPr lang="it-IT" dirty="0">
                          <a:latin typeface="+mn-lt"/>
                        </a:rPr>
                        <a:t>Gennaio-Agosto </a:t>
                      </a:r>
                    </a:p>
                  </a:txBody>
                  <a:tcPr/>
                </a:tc>
                <a:tc>
                  <a:txBody>
                    <a:bodyPr/>
                    <a:lstStyle/>
                    <a:p>
                      <a:pPr lvl="0" algn="ctr">
                        <a:lnSpc>
                          <a:spcPct val="150000"/>
                        </a:lnSpc>
                      </a:pPr>
                      <a:r>
                        <a:rPr lang="it-IT" dirty="0">
                          <a:latin typeface="+mn-lt"/>
                        </a:rPr>
                        <a:t>Dati </a:t>
                      </a:r>
                    </a:p>
                    <a:p>
                      <a:pPr lvl="0" algn="ctr">
                        <a:lnSpc>
                          <a:spcPct val="150000"/>
                        </a:lnSpc>
                      </a:pPr>
                      <a:r>
                        <a:rPr lang="it-IT" dirty="0">
                          <a:latin typeface="+mn-lt"/>
                        </a:rPr>
                        <a:t>Gennaio -Ottobre</a:t>
                      </a:r>
                    </a:p>
                  </a:txBody>
                  <a:tcPr/>
                </a:tc>
                <a:tc>
                  <a:txBody>
                    <a:bodyPr/>
                    <a:lstStyle/>
                    <a:p>
                      <a:pPr lvl="0" algn="ctr">
                        <a:lnSpc>
                          <a:spcPct val="150000"/>
                        </a:lnSpc>
                      </a:pPr>
                      <a:r>
                        <a:rPr lang="it-IT" dirty="0">
                          <a:latin typeface="+mn-lt"/>
                        </a:rPr>
                        <a:t>Stime anno 2022</a:t>
                      </a:r>
                    </a:p>
                  </a:txBody>
                  <a:tcPr/>
                </a:tc>
                <a:tc>
                  <a:txBody>
                    <a:bodyPr/>
                    <a:lstStyle/>
                    <a:p>
                      <a:pPr lvl="0" algn="ctr">
                        <a:lnSpc>
                          <a:spcPct val="150000"/>
                        </a:lnSpc>
                      </a:pPr>
                      <a:r>
                        <a:rPr lang="it-IT" sz="1600" dirty="0">
                          <a:latin typeface="+mn-lt"/>
                        </a:rPr>
                        <a:t>RAFFRONTO % </a:t>
                      </a:r>
                    </a:p>
                    <a:p>
                      <a:pPr lvl="0" algn="ctr">
                        <a:lnSpc>
                          <a:spcPct val="150000"/>
                        </a:lnSpc>
                      </a:pPr>
                      <a:r>
                        <a:rPr lang="it-IT" sz="1600" dirty="0">
                          <a:latin typeface="+mn-lt"/>
                        </a:rPr>
                        <a:t>Stime anno 2022/Dati 2019</a:t>
                      </a:r>
                    </a:p>
                  </a:txBody>
                  <a:tcPr/>
                </a:tc>
                <a:extLst>
                  <a:ext uri="{0D108BD9-81ED-4DB2-BD59-A6C34878D82A}">
                    <a16:rowId xmlns:a16="http://schemas.microsoft.com/office/drawing/2014/main" val="266661961"/>
                  </a:ext>
                </a:extLst>
              </a:tr>
              <a:tr h="690216">
                <a:tc>
                  <a:txBody>
                    <a:bodyPr/>
                    <a:lstStyle/>
                    <a:p>
                      <a:pPr lvl="0"/>
                      <a:r>
                        <a:rPr lang="it-IT" dirty="0">
                          <a:latin typeface="+mn-lt"/>
                        </a:rPr>
                        <a:t>Giocato complessivo </a:t>
                      </a:r>
                    </a:p>
                  </a:txBody>
                  <a:tcPr/>
                </a:tc>
                <a:tc>
                  <a:txBody>
                    <a:bodyPr/>
                    <a:lstStyle/>
                    <a:p>
                      <a:pPr lvl="0" algn="ctr"/>
                      <a:r>
                        <a:rPr lang="it-IT" dirty="0">
                          <a:latin typeface="+mn-lt"/>
                        </a:rPr>
                        <a:t>3.915.472</a:t>
                      </a:r>
                    </a:p>
                    <a:p>
                      <a:pPr lvl="0" algn="ctr"/>
                      <a:endParaRPr lang="it-IT" dirty="0">
                        <a:latin typeface="+mn-lt"/>
                      </a:endParaRPr>
                    </a:p>
                  </a:txBody>
                  <a:tcPr/>
                </a:tc>
                <a:tc>
                  <a:txBody>
                    <a:bodyPr/>
                    <a:lstStyle/>
                    <a:p>
                      <a:pPr lvl="0" algn="ctr"/>
                      <a:r>
                        <a:rPr lang="it-IT" dirty="0">
                          <a:latin typeface="+mn-lt"/>
                        </a:rPr>
                        <a:t>4.919.734</a:t>
                      </a:r>
                    </a:p>
                    <a:p>
                      <a:pPr lvl="0" algn="ctr"/>
                      <a:endParaRPr lang="it-IT" dirty="0">
                        <a:latin typeface="+mn-lt"/>
                      </a:endParaRPr>
                    </a:p>
                  </a:txBody>
                  <a:tcPr/>
                </a:tc>
                <a:tc>
                  <a:txBody>
                    <a:bodyPr/>
                    <a:lstStyle/>
                    <a:p>
                      <a:pPr lvl="0" algn="ctr"/>
                      <a:r>
                        <a:rPr lang="it-IT" dirty="0">
                          <a:latin typeface="+mn-lt"/>
                        </a:rPr>
                        <a:t>5.900.000</a:t>
                      </a:r>
                    </a:p>
                  </a:txBody>
                  <a:tcPr/>
                </a:tc>
                <a:tc>
                  <a:txBody>
                    <a:bodyPr/>
                    <a:lstStyle/>
                    <a:p>
                      <a:pPr lvl="0" algn="ctr"/>
                      <a:r>
                        <a:rPr lang="it-IT" dirty="0">
                          <a:solidFill>
                            <a:srgbClr val="000000"/>
                          </a:solidFill>
                          <a:latin typeface="+mn-lt"/>
                        </a:rPr>
                        <a:t>7.306.755</a:t>
                      </a:r>
                    </a:p>
                    <a:p>
                      <a:pPr lvl="0" algn="ctr"/>
                      <a:r>
                        <a:rPr lang="it-IT" dirty="0">
                          <a:solidFill>
                            <a:srgbClr val="FF0000"/>
                          </a:solidFill>
                          <a:latin typeface="+mn-lt"/>
                        </a:rPr>
                        <a:t>-19%</a:t>
                      </a:r>
                    </a:p>
                  </a:txBody>
                  <a:tcPr/>
                </a:tc>
                <a:extLst>
                  <a:ext uri="{0D108BD9-81ED-4DB2-BD59-A6C34878D82A}">
                    <a16:rowId xmlns:a16="http://schemas.microsoft.com/office/drawing/2014/main" val="3219102199"/>
                  </a:ext>
                </a:extLst>
              </a:tr>
              <a:tr h="690216">
                <a:tc>
                  <a:txBody>
                    <a:bodyPr/>
                    <a:lstStyle/>
                    <a:p>
                      <a:pPr lvl="0"/>
                      <a:r>
                        <a:rPr lang="it-IT" dirty="0">
                          <a:latin typeface="+mn-lt"/>
                        </a:rPr>
                        <a:t>Speso complessivo </a:t>
                      </a:r>
                    </a:p>
                  </a:txBody>
                  <a:tcPr/>
                </a:tc>
                <a:tc>
                  <a:txBody>
                    <a:bodyPr/>
                    <a:lstStyle/>
                    <a:p>
                      <a:pPr lvl="0" algn="ctr"/>
                      <a:r>
                        <a:rPr lang="it-IT">
                          <a:latin typeface="+mn-lt"/>
                        </a:rPr>
                        <a:t>1.198.757</a:t>
                      </a:r>
                    </a:p>
                  </a:txBody>
                  <a:tcPr/>
                </a:tc>
                <a:tc>
                  <a:txBody>
                    <a:bodyPr/>
                    <a:lstStyle/>
                    <a:p>
                      <a:pPr lvl="0" algn="ctr"/>
                      <a:r>
                        <a:rPr lang="it-IT" dirty="0">
                          <a:latin typeface="+mn-lt"/>
                        </a:rPr>
                        <a:t>1.507.116</a:t>
                      </a:r>
                    </a:p>
                  </a:txBody>
                  <a:tcPr/>
                </a:tc>
                <a:tc>
                  <a:txBody>
                    <a:bodyPr/>
                    <a:lstStyle/>
                    <a:p>
                      <a:pPr lvl="0" algn="ctr"/>
                      <a:r>
                        <a:rPr lang="it-IT" dirty="0">
                          <a:latin typeface="+mn-lt"/>
                        </a:rPr>
                        <a:t>1.800.000</a:t>
                      </a:r>
                    </a:p>
                  </a:txBody>
                  <a:tcPr/>
                </a:tc>
                <a:tc>
                  <a:txBody>
                    <a:bodyPr/>
                    <a:lstStyle/>
                    <a:p>
                      <a:pPr lvl="0" algn="ctr"/>
                      <a:r>
                        <a:rPr lang="it-IT" dirty="0">
                          <a:solidFill>
                            <a:srgbClr val="000000"/>
                          </a:solidFill>
                          <a:latin typeface="+mn-lt"/>
                        </a:rPr>
                        <a:t>2.318,780</a:t>
                      </a:r>
                    </a:p>
                    <a:p>
                      <a:pPr lvl="0" algn="ctr"/>
                      <a:r>
                        <a:rPr lang="it-IT" dirty="0">
                          <a:solidFill>
                            <a:srgbClr val="FF0000"/>
                          </a:solidFill>
                          <a:latin typeface="+mn-lt"/>
                        </a:rPr>
                        <a:t>-23%</a:t>
                      </a:r>
                    </a:p>
                  </a:txBody>
                  <a:tcPr/>
                </a:tc>
                <a:extLst>
                  <a:ext uri="{0D108BD9-81ED-4DB2-BD59-A6C34878D82A}">
                    <a16:rowId xmlns:a16="http://schemas.microsoft.com/office/drawing/2014/main" val="648626464"/>
                  </a:ext>
                </a:extLst>
              </a:tr>
              <a:tr h="690216">
                <a:tc>
                  <a:txBody>
                    <a:bodyPr/>
                    <a:lstStyle/>
                    <a:p>
                      <a:pPr lvl="0"/>
                      <a:r>
                        <a:rPr lang="it-IT">
                          <a:latin typeface="+mn-lt"/>
                        </a:rPr>
                        <a:t>Speso apparecchi</a:t>
                      </a:r>
                    </a:p>
                  </a:txBody>
                  <a:tcPr/>
                </a:tc>
                <a:tc>
                  <a:txBody>
                    <a:bodyPr/>
                    <a:lstStyle/>
                    <a:p>
                      <a:pPr lvl="0" algn="ctr"/>
                      <a:r>
                        <a:rPr lang="it-IT" dirty="0">
                          <a:latin typeface="+mn-lt"/>
                        </a:rPr>
                        <a:t>467.145</a:t>
                      </a:r>
                    </a:p>
                  </a:txBody>
                  <a:tcPr/>
                </a:tc>
                <a:tc>
                  <a:txBody>
                    <a:bodyPr/>
                    <a:lstStyle/>
                    <a:p>
                      <a:pPr lvl="0" algn="ctr"/>
                      <a:r>
                        <a:rPr lang="it-IT" dirty="0">
                          <a:latin typeface="+mn-lt"/>
                        </a:rPr>
                        <a:t>598.129</a:t>
                      </a:r>
                    </a:p>
                  </a:txBody>
                  <a:tcPr/>
                </a:tc>
                <a:tc>
                  <a:txBody>
                    <a:bodyPr/>
                    <a:lstStyle/>
                    <a:p>
                      <a:pPr lvl="0" algn="ctr"/>
                      <a:r>
                        <a:rPr lang="it-IT" dirty="0">
                          <a:latin typeface="+mn-lt"/>
                        </a:rPr>
                        <a:t>710.000</a:t>
                      </a:r>
                    </a:p>
                  </a:txBody>
                  <a:tcPr/>
                </a:tc>
                <a:tc>
                  <a:txBody>
                    <a:bodyPr/>
                    <a:lstStyle/>
                    <a:p>
                      <a:pPr lvl="0" algn="ctr"/>
                      <a:r>
                        <a:rPr lang="it-IT" dirty="0">
                          <a:solidFill>
                            <a:srgbClr val="000000"/>
                          </a:solidFill>
                          <a:latin typeface="+mn-lt"/>
                        </a:rPr>
                        <a:t>1.297.205</a:t>
                      </a:r>
                    </a:p>
                    <a:p>
                      <a:pPr lvl="0" algn="ctr"/>
                      <a:r>
                        <a:rPr lang="it-IT" dirty="0">
                          <a:solidFill>
                            <a:srgbClr val="FF0000"/>
                          </a:solidFill>
                          <a:latin typeface="+mn-lt"/>
                        </a:rPr>
                        <a:t>-45%</a:t>
                      </a:r>
                    </a:p>
                  </a:txBody>
                  <a:tcPr/>
                </a:tc>
                <a:extLst>
                  <a:ext uri="{0D108BD9-81ED-4DB2-BD59-A6C34878D82A}">
                    <a16:rowId xmlns:a16="http://schemas.microsoft.com/office/drawing/2014/main" val="146727272"/>
                  </a:ext>
                </a:extLst>
              </a:tr>
              <a:tr h="690216">
                <a:tc>
                  <a:txBody>
                    <a:bodyPr/>
                    <a:lstStyle/>
                    <a:p>
                      <a:pPr lvl="0"/>
                      <a:r>
                        <a:rPr lang="it-IT">
                          <a:latin typeface="+mn-lt"/>
                        </a:rPr>
                        <a:t>Speso pro capite</a:t>
                      </a:r>
                    </a:p>
                  </a:txBody>
                  <a:tcPr/>
                </a:tc>
                <a:tc>
                  <a:txBody>
                    <a:bodyPr/>
                    <a:lstStyle/>
                    <a:p>
                      <a:pPr lvl="0" algn="ctr"/>
                      <a:r>
                        <a:rPr lang="it-IT">
                          <a:latin typeface="+mn-lt"/>
                        </a:rPr>
                        <a:t>93,75</a:t>
                      </a:r>
                    </a:p>
                  </a:txBody>
                  <a:tcPr/>
                </a:tc>
                <a:tc>
                  <a:txBody>
                    <a:bodyPr/>
                    <a:lstStyle/>
                    <a:p>
                      <a:pPr lvl="0" algn="ctr"/>
                      <a:r>
                        <a:rPr lang="it-IT" dirty="0">
                          <a:latin typeface="+mn-lt"/>
                        </a:rPr>
                        <a:t>117,87</a:t>
                      </a:r>
                    </a:p>
                  </a:txBody>
                  <a:tcPr/>
                </a:tc>
                <a:tc>
                  <a:txBody>
                    <a:bodyPr/>
                    <a:lstStyle/>
                    <a:p>
                      <a:pPr lvl="0" algn="ctr"/>
                      <a:r>
                        <a:rPr lang="it-IT" dirty="0">
                          <a:latin typeface="+mn-lt"/>
                        </a:rPr>
                        <a:t>140</a:t>
                      </a:r>
                    </a:p>
                  </a:txBody>
                  <a:tcPr/>
                </a:tc>
                <a:tc>
                  <a:txBody>
                    <a:bodyPr/>
                    <a:lstStyle/>
                    <a:p>
                      <a:pPr lvl="0" algn="ctr"/>
                      <a:r>
                        <a:rPr lang="it-IT" dirty="0">
                          <a:latin typeface="+mn-lt"/>
                        </a:rPr>
                        <a:t>181,34</a:t>
                      </a:r>
                    </a:p>
                    <a:p>
                      <a:pPr lvl="0" algn="ctr"/>
                      <a:r>
                        <a:rPr lang="it-IT" dirty="0">
                          <a:solidFill>
                            <a:srgbClr val="FF0000"/>
                          </a:solidFill>
                          <a:latin typeface="+mn-lt"/>
                        </a:rPr>
                        <a:t>-23%</a:t>
                      </a:r>
                    </a:p>
                  </a:txBody>
                  <a:tcPr/>
                </a:tc>
                <a:extLst>
                  <a:ext uri="{0D108BD9-81ED-4DB2-BD59-A6C34878D82A}">
                    <a16:rowId xmlns:a16="http://schemas.microsoft.com/office/drawing/2014/main" val="104453507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CD9EA-F289-F315-8C99-F06DADC3B2A9}"/>
              </a:ext>
            </a:extLst>
          </p:cNvPr>
          <p:cNvSpPr txBox="1">
            <a:spLocks noGrp="1"/>
          </p:cNvSpPr>
          <p:nvPr>
            <p:ph type="title"/>
          </p:nvPr>
        </p:nvSpPr>
        <p:spPr>
          <a:xfrm>
            <a:off x="1043709" y="365129"/>
            <a:ext cx="10310093" cy="1298566"/>
          </a:xfrm>
        </p:spPr>
        <p:txBody>
          <a:bodyPr>
            <a:normAutofit/>
          </a:bodyPr>
          <a:lstStyle/>
          <a:p>
            <a:pPr lvl="0"/>
            <a:r>
              <a:rPr lang="it-IT" sz="2800" b="1" dirty="0">
                <a:latin typeface="+mn-lt"/>
              </a:rPr>
              <a:t>Prime considerazioni sull’andamento dei volumi di gioco anno 2022 e sull’efficacia delle limitazioni di orario </a:t>
            </a:r>
          </a:p>
        </p:txBody>
      </p:sp>
      <p:sp>
        <p:nvSpPr>
          <p:cNvPr id="3" name="Segnaposto contenuto 2">
            <a:extLst>
              <a:ext uri="{FF2B5EF4-FFF2-40B4-BE49-F238E27FC236}">
                <a16:creationId xmlns:a16="http://schemas.microsoft.com/office/drawing/2014/main" id="{618F9A4F-F732-25CC-C2FE-CE76334E351A}"/>
              </a:ext>
            </a:extLst>
          </p:cNvPr>
          <p:cNvSpPr txBox="1">
            <a:spLocks noGrp="1"/>
          </p:cNvSpPr>
          <p:nvPr>
            <p:ph idx="1"/>
          </p:nvPr>
        </p:nvSpPr>
        <p:spPr>
          <a:xfrm>
            <a:off x="838198" y="1477109"/>
            <a:ext cx="10515604" cy="5015762"/>
          </a:xfrm>
        </p:spPr>
        <p:txBody>
          <a:bodyPr>
            <a:normAutofit/>
          </a:bodyPr>
          <a:lstStyle/>
          <a:p>
            <a:pPr marL="0" lvl="0" indent="0">
              <a:buNone/>
            </a:pPr>
            <a:endParaRPr lang="it-IT" sz="2600" dirty="0"/>
          </a:p>
          <a:p>
            <a:r>
              <a:rPr lang="it-IT" sz="2400" dirty="0"/>
              <a:t>Il primo dato rilevante </a:t>
            </a:r>
            <a:r>
              <a:rPr lang="it-IT" sz="2400" b="1" dirty="0"/>
              <a:t>è la significativa riduzione di spesa </a:t>
            </a:r>
            <a:r>
              <a:rPr lang="it-IT" sz="2400" dirty="0"/>
              <a:t>verso gli apparecchi da gioco stimata per </a:t>
            </a:r>
            <a:r>
              <a:rPr lang="it-IT" sz="2400" b="1" dirty="0"/>
              <a:t>oltre il 40%  </a:t>
            </a:r>
            <a:r>
              <a:rPr lang="it-IT" sz="2400" dirty="0"/>
              <a:t>con un risparmio ipotizzabile di poco inferiore ai 600 mila euro, </a:t>
            </a:r>
            <a:r>
              <a:rPr lang="it-IT" sz="2000" dirty="0">
                <a:solidFill>
                  <a:srgbClr val="FF0000"/>
                </a:solidFill>
              </a:rPr>
              <a:t>circa l’equivalente delle risorse stanziate per la realizzazione dei nuovi campi di allenamento e il rifacimento del campo sintetico a 11 presso lo stadio Missaglia di Agrate Brianza</a:t>
            </a:r>
          </a:p>
          <a:p>
            <a:endParaRPr lang="it-IT" sz="2400" dirty="0"/>
          </a:p>
          <a:p>
            <a:r>
              <a:rPr lang="it-IT" sz="2400" dirty="0"/>
              <a:t>Che tale riduzione di spesa non ha comportato un viraggio maggiore verso le altre forme di gioco e che complessivamente il decremento rimane significativo e superiore al 20%</a:t>
            </a:r>
          </a:p>
          <a:p>
            <a:endParaRPr lang="it-IT" sz="2400" b="1" dirty="0"/>
          </a:p>
          <a:p>
            <a:r>
              <a:rPr lang="it-IT" sz="2400" b="1" dirty="0"/>
              <a:t>Tutto ciò significa che è possibile affermare che la riduzione della spesa nelle slot è rimasta tutta nelle tasche dei cittadini </a:t>
            </a:r>
          </a:p>
          <a:p>
            <a:pPr marL="0" lvl="0" indent="0">
              <a:buNone/>
            </a:pPr>
            <a:endParaRPr lang="it-IT" sz="2600" b="1" dirty="0"/>
          </a:p>
          <a:p>
            <a:pPr marL="0" lvl="0" indent="0">
              <a:buNone/>
            </a:pPr>
            <a:endParaRPr lang="it-IT" dirty="0"/>
          </a:p>
          <a:p>
            <a:pPr marL="0" lvl="0" indent="0">
              <a:buNone/>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059C90-8375-B939-5194-E5627CC17FE0}"/>
              </a:ext>
            </a:extLst>
          </p:cNvPr>
          <p:cNvSpPr txBox="1">
            <a:spLocks noGrp="1"/>
          </p:cNvSpPr>
          <p:nvPr>
            <p:ph type="title"/>
          </p:nvPr>
        </p:nvSpPr>
        <p:spPr>
          <a:xfrm>
            <a:off x="1062182" y="365125"/>
            <a:ext cx="10291618" cy="1460500"/>
          </a:xfrm>
        </p:spPr>
        <p:txBody>
          <a:bodyPr>
            <a:normAutofit/>
          </a:bodyPr>
          <a:lstStyle/>
          <a:p>
            <a:pPr lvl="0"/>
            <a:r>
              <a:rPr lang="it-IT" sz="2800" b="1" dirty="0">
                <a:latin typeface="+mn-lt"/>
              </a:rPr>
              <a:t>E se fosse replicato in tutte le amministrazioni della Provincia di Monza e Brianza quali potrebbero essere le ricadute?</a:t>
            </a:r>
          </a:p>
        </p:txBody>
      </p:sp>
      <p:sp>
        <p:nvSpPr>
          <p:cNvPr id="3" name="Segnaposto contenuto 2">
            <a:extLst>
              <a:ext uri="{FF2B5EF4-FFF2-40B4-BE49-F238E27FC236}">
                <a16:creationId xmlns:a16="http://schemas.microsoft.com/office/drawing/2014/main" id="{ECF5E1B8-99AD-C5B8-CABE-C707BF1E8758}"/>
              </a:ext>
            </a:extLst>
          </p:cNvPr>
          <p:cNvSpPr txBox="1">
            <a:spLocks noGrp="1"/>
          </p:cNvSpPr>
          <p:nvPr>
            <p:ph idx="1"/>
          </p:nvPr>
        </p:nvSpPr>
        <p:spPr>
          <a:xfrm>
            <a:off x="838200" y="1825625"/>
            <a:ext cx="10515600" cy="4547040"/>
          </a:xfrm>
        </p:spPr>
        <p:txBody>
          <a:bodyPr>
            <a:normAutofit fontScale="92500" lnSpcReduction="10000"/>
          </a:bodyPr>
          <a:lstStyle/>
          <a:p>
            <a:pPr lvl="0"/>
            <a:endParaRPr lang="it-IT" sz="2000" dirty="0"/>
          </a:p>
          <a:p>
            <a:pPr lvl="0"/>
            <a:r>
              <a:rPr lang="it-IT" sz="2400" dirty="0"/>
              <a:t>Utilizzando il dato dell’anno 2019 (</a:t>
            </a:r>
            <a:r>
              <a:rPr lang="it-IT" sz="2400" dirty="0" err="1"/>
              <a:t>pre</a:t>
            </a:r>
            <a:r>
              <a:rPr lang="it-IT" sz="2400" dirty="0"/>
              <a:t>-pandemia), prendendo come riferimento la sola voce di spesa degli apparecchi (slot e </a:t>
            </a:r>
            <a:r>
              <a:rPr lang="it-IT" sz="2400" dirty="0" err="1"/>
              <a:t>vlt</a:t>
            </a:r>
            <a:r>
              <a:rPr lang="it-IT" sz="2400" dirty="0"/>
              <a:t>) e applicando una riduzione del 40% (pur considerando i Comuni che già hanno adottato tale ordinanza), potremmo avere un </a:t>
            </a:r>
            <a:r>
              <a:rPr lang="it-IT" sz="2400" b="1" dirty="0"/>
              <a:t>risparmio superiore ai 70 milioni di euro </a:t>
            </a:r>
            <a:r>
              <a:rPr lang="it-IT" sz="2400" dirty="0"/>
              <a:t>nella Provincia di Monza Brianza </a:t>
            </a:r>
          </a:p>
          <a:p>
            <a:pPr lvl="0"/>
            <a:endParaRPr lang="it-IT" sz="2400" dirty="0"/>
          </a:p>
          <a:p>
            <a:pPr lvl="0"/>
            <a:r>
              <a:rPr lang="it-IT" sz="2400" dirty="0"/>
              <a:t>Se applicassimo una riduzione del 20% rispetto al dato della spesa complessiva per la provincia di Monza Brianza il </a:t>
            </a:r>
            <a:r>
              <a:rPr lang="it-IT" sz="2400" b="1" dirty="0"/>
              <a:t>risparmio</a:t>
            </a:r>
            <a:r>
              <a:rPr lang="it-IT" sz="2400" dirty="0"/>
              <a:t> conseguente ipotizzabile sarebbe comunque </a:t>
            </a:r>
            <a:r>
              <a:rPr lang="it-IT" sz="2400" b="1" dirty="0"/>
              <a:t>superiore ai 50 milioni di euro</a:t>
            </a:r>
          </a:p>
          <a:p>
            <a:pPr lvl="0"/>
            <a:endParaRPr lang="it-IT" sz="2400" dirty="0"/>
          </a:p>
          <a:p>
            <a:pPr lvl="0"/>
            <a:r>
              <a:rPr lang="it-IT" sz="2400" dirty="0"/>
              <a:t>I dati del Comune di Agrate Brianza sono coerenti con lo studio sperimentale realizzato dalla Asl TO3 dove viene affermato che i provvedimenti dei Sindaci in questione hanno fatto risparmiare ai giocatori di slot e </a:t>
            </a:r>
            <a:r>
              <a:rPr lang="it-IT" sz="2400" dirty="0" err="1"/>
              <a:t>vlt</a:t>
            </a:r>
            <a:r>
              <a:rPr lang="it-IT" sz="2400" dirty="0"/>
              <a:t> oltre 15 milioni di euro di perdite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1217</Words>
  <Application>Microsoft Office PowerPoint</Application>
  <PresentationFormat>Widescreen</PresentationFormat>
  <Paragraphs>165</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Prime risultanze sull’efficacia dell’Ordinanza di riduzione temporale dell’offerta di gioco degli apparecchi con vincita in denaro  </vt:lpstr>
      <vt:lpstr>  Report volumi di gioco anno 2019 Dati Agenzia Dogane e dei Monopoli</vt:lpstr>
      <vt:lpstr>Costi sociali del gioco d’azzardo in Italia Riepilogo risultati – Presentazione Lucchini, Milano 11 dicembre 2018 -</vt:lpstr>
      <vt:lpstr>Efficacia delle Ordinanze di riduzione temporale dell’offerta di gioco Direttore del Dipartimento Patologie delle dipendenze, dott. Paolo Jarre Dati sperimentali dalla ASL TO3, area ovest provincia di Torino </vt:lpstr>
      <vt:lpstr> Perché le Amministrazioni e i Consigli Comunali possono intervenire</vt:lpstr>
      <vt:lpstr>Perché le Amministrazioni e i Consigli Comunali possono intervenire</vt:lpstr>
      <vt:lpstr>Andamento volumi di gioco anno 2022 e primi riscontri sull’efficacia dell’ordinanza  n.47 del 10-05-2021 che disciplina lo spegnimento degli apparecchi nei seguenti orari:  dalle 8:00 alle 10:00 – dalle 12:00 alle 14:00 - dalle 17:00 alle 19:00 (Agrate Brianza) Dati Agenzia Dogane e dei Monopoli</vt:lpstr>
      <vt:lpstr>Prime considerazioni sull’andamento dei volumi di gioco anno 2022 e sull’efficacia delle limitazioni di orario </vt:lpstr>
      <vt:lpstr>E se fosse replicato in tutte le amministrazioni della Provincia di Monza e Brianza quali potrebbero essere le ricadute?</vt:lpstr>
      <vt:lpstr>Perché è importante che i Comuni agiscano per imporre limiti  di orari al funzionamento delle slot</vt:lpstr>
      <vt:lpstr>   In Conclusione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risultanze sull’efficacia dell’Ordinanza di riduzione temporale dell’offerta di gioco degli apparecchi con vincita in denaro  </dc:title>
  <cp:lastModifiedBy>Sonia</cp:lastModifiedBy>
  <cp:revision>19</cp:revision>
  <dcterms:modified xsi:type="dcterms:W3CDTF">2022-12-12T15:29:06Z</dcterms:modified>
</cp:coreProperties>
</file>